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3"/>
  </p:notesMasterIdLst>
  <p:sldIdLst>
    <p:sldId id="256" r:id="rId2"/>
    <p:sldId id="296" r:id="rId3"/>
    <p:sldId id="271" r:id="rId4"/>
    <p:sldId id="276" r:id="rId5"/>
    <p:sldId id="292" r:id="rId6"/>
    <p:sldId id="291" r:id="rId7"/>
    <p:sldId id="289" r:id="rId8"/>
    <p:sldId id="275" r:id="rId9"/>
    <p:sldId id="290" r:id="rId10"/>
    <p:sldId id="257" r:id="rId11"/>
    <p:sldId id="258" r:id="rId12"/>
    <p:sldId id="273" r:id="rId13"/>
    <p:sldId id="272" r:id="rId14"/>
    <p:sldId id="281" r:id="rId15"/>
    <p:sldId id="259" r:id="rId16"/>
    <p:sldId id="269" r:id="rId17"/>
    <p:sldId id="260" r:id="rId18"/>
    <p:sldId id="262" r:id="rId19"/>
    <p:sldId id="263" r:id="rId20"/>
    <p:sldId id="283" r:id="rId21"/>
    <p:sldId id="264" r:id="rId22"/>
    <p:sldId id="284" r:id="rId23"/>
    <p:sldId id="265" r:id="rId24"/>
    <p:sldId id="285" r:id="rId25"/>
    <p:sldId id="280" r:id="rId26"/>
    <p:sldId id="286" r:id="rId27"/>
    <p:sldId id="266" r:id="rId28"/>
    <p:sldId id="267" r:id="rId29"/>
    <p:sldId id="294" r:id="rId30"/>
    <p:sldId id="288" r:id="rId31"/>
    <p:sldId id="268" r:id="rId32"/>
  </p:sldIdLst>
  <p:sldSz cx="12192000" cy="6858000"/>
  <p:notesSz cx="6858000" cy="9144000"/>
  <p:embeddedFontLst>
    <p:embeddedFont>
      <p:font typeface="나눔바른고딕 UltraLight" panose="020B0603020101020101" pitchFamily="50" charset="-127"/>
      <p:regular r:id="rId34"/>
    </p:embeddedFont>
    <p:embeddedFont>
      <p:font typeface="나눔스퀘어" panose="020B0600000101010101" pitchFamily="50" charset="-127"/>
      <p:regular r:id="rId35"/>
    </p:embeddedFont>
    <p:embeddedFont>
      <p:font typeface="나눔스퀘어 ExtraBold" panose="020B0600000101010101" pitchFamily="50" charset="-127"/>
      <p:bold r:id="rId36"/>
    </p:embeddedFont>
    <p:embeddedFont>
      <p:font typeface="나눔스퀘어 Light" panose="020B0600000101010101" pitchFamily="50" charset="-127"/>
      <p:regular r:id="rId37"/>
    </p:embeddedFont>
    <p:embeddedFont>
      <p:font typeface="나눔스퀘어_ac ExtraBold" panose="020B0600000101010101" pitchFamily="50" charset="-127"/>
      <p:bold r:id="rId38"/>
    </p:embeddedFont>
    <p:embeddedFont>
      <p:font typeface="나눔스퀘어라운드 Regular" panose="020B0600000101010101" pitchFamily="50" charset="-127"/>
      <p:regular r:id="rId39"/>
    </p:embeddedFont>
    <p:embeddedFont>
      <p:font typeface="맑은 고딕" panose="020B0503020000020004" pitchFamily="50" charset="-127"/>
      <p:regular r:id="rId40"/>
      <p:bold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joeun709-12" initials="t" lastIdx="1" clrIdx="0">
    <p:extLst>
      <p:ext uri="{19B8F6BF-5375-455C-9EA6-DF929625EA0E}">
        <p15:presenceInfo xmlns:p15="http://schemas.microsoft.com/office/powerpoint/2012/main" userId="tjoeun709-1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A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8" autoAdjust="0"/>
    <p:restoredTop sz="94660"/>
  </p:normalViewPr>
  <p:slideViewPr>
    <p:cSldViewPr snapToGrid="0">
      <p:cViewPr varScale="1">
        <p:scale>
          <a:sx n="69" d="100"/>
          <a:sy n="69" d="100"/>
        </p:scale>
        <p:origin x="5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2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86F854-7A0A-4850-8817-0D6D34D06059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solidFill>
            <a:srgbClr val="FFCABC"/>
          </a:solidFill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F2FEB-CFA1-4B45-A15D-CB6B61C51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946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348342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822852" y="2291507"/>
            <a:ext cx="6845147" cy="121845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919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352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025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727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903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45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995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5422577" y="1124746"/>
            <a:ext cx="1346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INDEX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0" name="그룹 9"/>
          <p:cNvGrpSpPr/>
          <p:nvPr userDrawn="1"/>
        </p:nvGrpSpPr>
        <p:grpSpPr>
          <a:xfrm>
            <a:off x="3384709" y="2877613"/>
            <a:ext cx="5422577" cy="307777"/>
            <a:chOff x="3384709" y="3068113"/>
            <a:chExt cx="5422577" cy="307777"/>
          </a:xfrm>
        </p:grpSpPr>
        <p:sp>
          <p:nvSpPr>
            <p:cNvPr id="11" name="직사각형 10"/>
            <p:cNvSpPr/>
            <p:nvPr/>
          </p:nvSpPr>
          <p:spPr>
            <a:xfrm>
              <a:off x="3384709" y="3068113"/>
              <a:ext cx="5422577" cy="30777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CABC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534532" y="3068113"/>
              <a:ext cx="11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1. Category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13" name="직선 연결선 12"/>
          <p:cNvCxnSpPr/>
          <p:nvPr userDrawn="1"/>
        </p:nvCxnSpPr>
        <p:spPr>
          <a:xfrm>
            <a:off x="5871028" y="2085402"/>
            <a:ext cx="449944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 userDrawn="1"/>
        </p:nvGrpSpPr>
        <p:grpSpPr>
          <a:xfrm>
            <a:off x="3384708" y="3487213"/>
            <a:ext cx="5422577" cy="307777"/>
            <a:chOff x="3384709" y="3068113"/>
            <a:chExt cx="5422577" cy="307777"/>
          </a:xfrm>
        </p:grpSpPr>
        <p:sp>
          <p:nvSpPr>
            <p:cNvPr id="15" name="직사각형 14"/>
            <p:cNvSpPr/>
            <p:nvPr/>
          </p:nvSpPr>
          <p:spPr>
            <a:xfrm>
              <a:off x="3384709" y="3068113"/>
              <a:ext cx="5422577" cy="30777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CABC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534532" y="3068113"/>
              <a:ext cx="11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2. Category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17" name="그룹 16"/>
          <p:cNvGrpSpPr/>
          <p:nvPr userDrawn="1"/>
        </p:nvGrpSpPr>
        <p:grpSpPr>
          <a:xfrm>
            <a:off x="3384707" y="4096813"/>
            <a:ext cx="5422577" cy="307777"/>
            <a:chOff x="3384709" y="3068113"/>
            <a:chExt cx="5422577" cy="307777"/>
          </a:xfrm>
        </p:grpSpPr>
        <p:sp>
          <p:nvSpPr>
            <p:cNvPr id="18" name="직사각형 17"/>
            <p:cNvSpPr/>
            <p:nvPr/>
          </p:nvSpPr>
          <p:spPr>
            <a:xfrm>
              <a:off x="3384709" y="3068113"/>
              <a:ext cx="5422577" cy="30777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CABC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534532" y="3068113"/>
              <a:ext cx="11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3. Category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20" name="그룹 19"/>
          <p:cNvGrpSpPr/>
          <p:nvPr userDrawn="1"/>
        </p:nvGrpSpPr>
        <p:grpSpPr>
          <a:xfrm>
            <a:off x="3384706" y="4706413"/>
            <a:ext cx="5422577" cy="307777"/>
            <a:chOff x="3384709" y="3068113"/>
            <a:chExt cx="5422577" cy="307777"/>
          </a:xfrm>
        </p:grpSpPr>
        <p:sp>
          <p:nvSpPr>
            <p:cNvPr id="21" name="직사각형 20"/>
            <p:cNvSpPr/>
            <p:nvPr/>
          </p:nvSpPr>
          <p:spPr>
            <a:xfrm>
              <a:off x="3384709" y="3068113"/>
              <a:ext cx="5422577" cy="30777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CABC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534532" y="3068113"/>
              <a:ext cx="11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4. Category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23" name="그룹 22"/>
          <p:cNvGrpSpPr/>
          <p:nvPr userDrawn="1"/>
        </p:nvGrpSpPr>
        <p:grpSpPr>
          <a:xfrm>
            <a:off x="3384705" y="5316013"/>
            <a:ext cx="5422577" cy="307777"/>
            <a:chOff x="3384709" y="3068113"/>
            <a:chExt cx="5422577" cy="307777"/>
          </a:xfrm>
        </p:grpSpPr>
        <p:sp>
          <p:nvSpPr>
            <p:cNvPr id="24" name="직사각형 23"/>
            <p:cNvSpPr/>
            <p:nvPr/>
          </p:nvSpPr>
          <p:spPr>
            <a:xfrm>
              <a:off x="3384709" y="3068113"/>
              <a:ext cx="5422577" cy="30777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CABC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534532" y="3068113"/>
              <a:ext cx="11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5. Category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0711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534532" y="2877613"/>
            <a:ext cx="1122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Category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CABC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361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167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3197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A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511E5-C11D-4DB7-9109-8BCCCD4F91D2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B48EE-35FC-4849-B901-AA004D8C6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890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Relationship Id="rId9" Type="http://schemas.openxmlformats.org/officeDocument/2006/relationships/image" Target="../media/image6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69.png"/><Relationship Id="rId7" Type="http://schemas.openxmlformats.org/officeDocument/2006/relationships/image" Target="../media/image72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66.png"/><Relationship Id="rId4" Type="http://schemas.openxmlformats.org/officeDocument/2006/relationships/image" Target="../media/image7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4" Type="http://schemas.openxmlformats.org/officeDocument/2006/relationships/image" Target="../media/image7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7.png"/><Relationship Id="rId4" Type="http://schemas.openxmlformats.org/officeDocument/2006/relationships/image" Target="../media/image8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8.png"/><Relationship Id="rId4" Type="http://schemas.openxmlformats.org/officeDocument/2006/relationships/image" Target="../media/image7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194565" y="2445760"/>
            <a:ext cx="8997435" cy="2855679"/>
          </a:xfrm>
        </p:spPr>
        <p:txBody>
          <a:bodyPr>
            <a:normAutofit/>
          </a:bodyPr>
          <a:lstStyle/>
          <a:p>
            <a:b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en-US" altLang="ko-KR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Spring, </a:t>
            </a:r>
            <a:r>
              <a:rPr lang="en-US" altLang="ko-KR" sz="4400" dirty="0" err="1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MyBatis</a:t>
            </a:r>
            <a:r>
              <a:rPr lang="en-US" altLang="ko-KR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ko-KR" altLang="en-US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등</a:t>
            </a:r>
            <a:r>
              <a:rPr lang="en-US" altLang="ko-KR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MVC2 </a:t>
            </a:r>
            <a:r>
              <a:rPr lang="ko-KR" altLang="en-US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활용한 </a:t>
            </a:r>
            <a:br>
              <a:rPr lang="en-US" altLang="ko-KR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ko-KR" altLang="en-US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회원 가입</a:t>
            </a:r>
            <a:r>
              <a:rPr lang="en-US" altLang="ko-KR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ko-KR" altLang="en-US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정보 입력</a:t>
            </a:r>
            <a:r>
              <a:rPr lang="en-US" altLang="ko-KR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ko-KR" altLang="en-US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수정</a:t>
            </a:r>
            <a:r>
              <a:rPr lang="en-US" altLang="ko-KR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</a:t>
            </a:r>
            <a:r>
              <a:rPr lang="ko-KR" altLang="en-US" sz="4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로그인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62334" y="5988335"/>
            <a:ext cx="9144000" cy="510436"/>
          </a:xfrm>
        </p:spPr>
        <p:txBody>
          <a:bodyPr/>
          <a:lstStyle/>
          <a:p>
            <a:r>
              <a:rPr lang="ko-KR" altLang="en-US" dirty="0" err="1"/>
              <a:t>엄선민</a:t>
            </a:r>
            <a:endParaRPr lang="ko-KR" altLang="en-US" dirty="0"/>
          </a:p>
        </p:txBody>
      </p:sp>
      <p:sp>
        <p:nvSpPr>
          <p:cNvPr id="4" name="부제목 2"/>
          <p:cNvSpPr txBox="1">
            <a:spLocks/>
          </p:cNvSpPr>
          <p:nvPr/>
        </p:nvSpPr>
        <p:spPr>
          <a:xfrm>
            <a:off x="500742" y="393077"/>
            <a:ext cx="2480453" cy="621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FFCABC"/>
                </a:solidFill>
                <a:latin typeface="+mj-ea"/>
                <a:ea typeface="+mj-ea"/>
              </a:rPr>
              <a:t>2</a:t>
            </a:r>
            <a:r>
              <a:rPr lang="ko-KR" altLang="en-US" dirty="0">
                <a:solidFill>
                  <a:srgbClr val="FFCABC"/>
                </a:solidFill>
                <a:latin typeface="+mj-ea"/>
                <a:ea typeface="+mj-ea"/>
              </a:rPr>
              <a:t>차 프로젝트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5063760" y="5334969"/>
            <a:ext cx="5473441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/>
        </p:nvSpPr>
        <p:spPr>
          <a:xfrm>
            <a:off x="360781" y="4171167"/>
            <a:ext cx="2301553" cy="23276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FFCABC"/>
                </a:solidFill>
                <a:latin typeface="+mj-lt"/>
              </a:rPr>
              <a:t>4</a:t>
            </a:r>
            <a:r>
              <a:rPr lang="ko-KR" altLang="en-US" dirty="0">
                <a:solidFill>
                  <a:srgbClr val="FFCABC"/>
                </a:solidFill>
                <a:latin typeface="+mj-lt"/>
              </a:rPr>
              <a:t>조</a:t>
            </a:r>
            <a:endParaRPr lang="en-US" altLang="ko-KR" dirty="0">
              <a:solidFill>
                <a:srgbClr val="FFCABC"/>
              </a:solidFill>
              <a:latin typeface="+mj-lt"/>
            </a:endParaRPr>
          </a:p>
          <a:p>
            <a:r>
              <a:rPr lang="ko-KR" altLang="en-US" dirty="0" err="1">
                <a:solidFill>
                  <a:srgbClr val="FFCABC"/>
                </a:solidFill>
                <a:latin typeface="+mj-lt"/>
              </a:rPr>
              <a:t>한부민</a:t>
            </a:r>
            <a:endParaRPr lang="en-US" altLang="ko-KR" dirty="0">
              <a:solidFill>
                <a:srgbClr val="FFCABC"/>
              </a:solidFill>
              <a:latin typeface="+mj-lt"/>
            </a:endParaRPr>
          </a:p>
          <a:p>
            <a:r>
              <a:rPr lang="ko-KR" altLang="en-US" dirty="0" err="1">
                <a:solidFill>
                  <a:srgbClr val="FFCABC"/>
                </a:solidFill>
                <a:latin typeface="+mj-lt"/>
              </a:rPr>
              <a:t>원예진</a:t>
            </a:r>
            <a:endParaRPr lang="en-US" altLang="ko-KR" dirty="0">
              <a:solidFill>
                <a:srgbClr val="FFCABC"/>
              </a:solidFill>
              <a:latin typeface="+mj-lt"/>
            </a:endParaRPr>
          </a:p>
          <a:p>
            <a:r>
              <a:rPr lang="ko-KR" altLang="en-US" dirty="0" err="1">
                <a:solidFill>
                  <a:srgbClr val="FFCABC"/>
                </a:solidFill>
                <a:latin typeface="+mj-lt"/>
              </a:rPr>
              <a:t>정광희</a:t>
            </a:r>
            <a:endParaRPr lang="en-US" altLang="ko-KR" dirty="0">
              <a:solidFill>
                <a:srgbClr val="FFCABC"/>
              </a:solidFill>
              <a:latin typeface="+mj-lt"/>
            </a:endParaRPr>
          </a:p>
          <a:p>
            <a:r>
              <a:rPr lang="ko-KR" altLang="en-US" dirty="0" err="1">
                <a:solidFill>
                  <a:srgbClr val="FFCABC"/>
                </a:solidFill>
                <a:latin typeface="+mj-lt"/>
              </a:rPr>
              <a:t>엄선민</a:t>
            </a:r>
            <a:endParaRPr lang="en-US" altLang="ko-KR" dirty="0">
              <a:solidFill>
                <a:srgbClr val="FFCAB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94552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2009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MEMBER2 </a:t>
            </a:r>
            <a:r>
              <a:rPr lang="ko-KR" altLang="en-US" dirty="0"/>
              <a:t>테이블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24354" y="1171575"/>
            <a:ext cx="6905722" cy="569885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5446" y="1171575"/>
            <a:ext cx="5932575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27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7061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MATCHS </a:t>
            </a:r>
            <a:r>
              <a:rPr lang="ko-KR" altLang="en-US" dirty="0"/>
              <a:t>테이블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3353" y="1189973"/>
            <a:ext cx="7185485" cy="5668027"/>
          </a:xfrm>
          <a:prstGeom prst="rect">
            <a:avLst/>
          </a:prstGeom>
        </p:spPr>
      </p:pic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61746"/>
            <a:ext cx="6585425" cy="5696254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CD51EE-C8DF-4C54-BAF9-085E65C5DD66}"/>
              </a:ext>
            </a:extLst>
          </p:cNvPr>
          <p:cNvSpPr txBox="1"/>
          <p:nvPr/>
        </p:nvSpPr>
        <p:spPr>
          <a:xfrm>
            <a:off x="1736436" y="4904509"/>
            <a:ext cx="3029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ighlight>
                  <a:srgbClr val="FFFF00"/>
                </a:highlight>
              </a:rPr>
              <a:t>NUM</a:t>
            </a:r>
            <a:r>
              <a:rPr lang="ko-KR" altLang="en-US" dirty="0">
                <a:highlight>
                  <a:srgbClr val="FFFF00"/>
                </a:highlight>
              </a:rPr>
              <a:t>으로 바꾼 걸로 캡쳐 교체</a:t>
            </a:r>
          </a:p>
        </p:txBody>
      </p:sp>
    </p:spTree>
    <p:extLst>
      <p:ext uri="{BB962C8B-B14F-4D97-AF65-F5344CB8AC3E}">
        <p14:creationId xmlns:p14="http://schemas.microsoft.com/office/powerpoint/2010/main" val="3974428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757" y="1690688"/>
            <a:ext cx="6019800" cy="328612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51CEF3-E19F-4BCC-A71E-DF4C36F00EAE}"/>
              </a:ext>
            </a:extLst>
          </p:cNvPr>
          <p:cNvSpPr txBox="1"/>
          <p:nvPr/>
        </p:nvSpPr>
        <p:spPr>
          <a:xfrm>
            <a:off x="3833091" y="4792147"/>
            <a:ext cx="3029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ighlight>
                  <a:srgbClr val="FFFF00"/>
                </a:highlight>
              </a:rPr>
              <a:t>NUM</a:t>
            </a:r>
            <a:r>
              <a:rPr lang="ko-KR" altLang="en-US" dirty="0">
                <a:highlight>
                  <a:srgbClr val="FFFF00"/>
                </a:highlight>
              </a:rPr>
              <a:t>으로 바꾼 걸로 캡쳐 교체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921E80-1D9B-49A4-A04C-9ED2541E70E4}"/>
              </a:ext>
            </a:extLst>
          </p:cNvPr>
          <p:cNvSpPr txBox="1"/>
          <p:nvPr/>
        </p:nvSpPr>
        <p:spPr>
          <a:xfrm>
            <a:off x="3833091" y="5655747"/>
            <a:ext cx="3029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highlight>
                  <a:srgbClr val="FFFF00"/>
                </a:highlight>
              </a:rPr>
              <a:t>프로젝트트리</a:t>
            </a:r>
            <a:r>
              <a:rPr lang="ko-KR" altLang="en-US" dirty="0">
                <a:highlight>
                  <a:srgbClr val="FFFF00"/>
                </a:highlight>
              </a:rPr>
              <a:t> 이클립스에서 </a:t>
            </a:r>
            <a:r>
              <a:rPr lang="ko-KR" altLang="en-US" dirty="0" err="1">
                <a:highlight>
                  <a:srgbClr val="FFFF00"/>
                </a:highlight>
              </a:rPr>
              <a:t>캡쳐하여</a:t>
            </a:r>
            <a:r>
              <a:rPr lang="ko-KR" altLang="en-US" dirty="0">
                <a:highlight>
                  <a:srgbClr val="FFFF00"/>
                </a:highlight>
              </a:rPr>
              <a:t> 추가</a:t>
            </a:r>
          </a:p>
        </p:txBody>
      </p:sp>
    </p:spTree>
    <p:extLst>
      <p:ext uri="{BB962C8B-B14F-4D97-AF65-F5344CB8AC3E}">
        <p14:creationId xmlns:p14="http://schemas.microsoft.com/office/powerpoint/2010/main" val="2257616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80508"/>
            <a:ext cx="10515600" cy="47670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UML </a:t>
            </a:r>
            <a:r>
              <a:rPr lang="ko-KR" altLang="en-US" dirty="0"/>
              <a:t>클래스 다이어그램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3941" y="702355"/>
            <a:ext cx="9782175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946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704975" y="3096187"/>
            <a:ext cx="8782050" cy="665627"/>
            <a:chOff x="1704976" y="3992097"/>
            <a:chExt cx="8782050" cy="665627"/>
          </a:xfrm>
        </p:grpSpPr>
        <p:sp>
          <p:nvSpPr>
            <p:cNvPr id="5" name="직사각형 4"/>
            <p:cNvSpPr/>
            <p:nvPr/>
          </p:nvSpPr>
          <p:spPr>
            <a:xfrm>
              <a:off x="1704976" y="3992097"/>
              <a:ext cx="8782050" cy="66562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018627" y="4040860"/>
              <a:ext cx="215475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멤버 테이블</a:t>
              </a:r>
              <a:endPara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CA2AE08-58FA-43D2-8C44-14A67C1C7169}"/>
              </a:ext>
            </a:extLst>
          </p:cNvPr>
          <p:cNvSpPr txBox="1"/>
          <p:nvPr/>
        </p:nvSpPr>
        <p:spPr>
          <a:xfrm>
            <a:off x="8471730" y="3136612"/>
            <a:ext cx="12971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CRUD</a:t>
            </a:r>
          </a:p>
        </p:txBody>
      </p:sp>
    </p:spTree>
    <p:extLst>
      <p:ext uri="{BB962C8B-B14F-4D97-AF65-F5344CB8AC3E}">
        <p14:creationId xmlns:p14="http://schemas.microsoft.com/office/powerpoint/2010/main" val="2353093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로그인 화면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1639" y="365125"/>
            <a:ext cx="3171825" cy="17811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338" y="1930181"/>
            <a:ext cx="6622301" cy="4552950"/>
          </a:xfrm>
          <a:prstGeom prst="rect">
            <a:avLst/>
          </a:prstGeom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352778" y="1825625"/>
            <a:ext cx="4534422" cy="4351338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6789" y="3263106"/>
            <a:ext cx="2743200" cy="1476375"/>
          </a:xfrm>
          <a:prstGeom prst="rect">
            <a:avLst/>
          </a:prstGeom>
        </p:spPr>
      </p:pic>
      <p:cxnSp>
        <p:nvCxnSpPr>
          <p:cNvPr id="8" name="직선 화살표 연결선 7"/>
          <p:cNvCxnSpPr/>
          <p:nvPr/>
        </p:nvCxnSpPr>
        <p:spPr>
          <a:xfrm flipV="1">
            <a:off x="5335926" y="1402052"/>
            <a:ext cx="917563" cy="202127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D241D01-DFAD-4883-9B09-CD23F19F4765}"/>
              </a:ext>
            </a:extLst>
          </p:cNvPr>
          <p:cNvCxnSpPr>
            <a:cxnSpLocks/>
          </p:cNvCxnSpPr>
          <p:nvPr/>
        </p:nvCxnSpPr>
        <p:spPr>
          <a:xfrm>
            <a:off x="6329669" y="5458222"/>
            <a:ext cx="1105604" cy="185196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D7DE980-8D8C-422C-BE36-13EE1D57F6C9}"/>
              </a:ext>
            </a:extLst>
          </p:cNvPr>
          <p:cNvSpPr txBox="1"/>
          <p:nvPr/>
        </p:nvSpPr>
        <p:spPr>
          <a:xfrm>
            <a:off x="7564582" y="5292436"/>
            <a:ext cx="406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highlight>
                  <a:srgbClr val="FFFF00"/>
                </a:highlight>
              </a:rPr>
              <a:t>로그인 된 상태로 로그인 창 들어갈 때 나오는 </a:t>
            </a:r>
            <a:r>
              <a:rPr lang="en-US" altLang="ko-KR" dirty="0">
                <a:highlight>
                  <a:srgbClr val="FFFF00"/>
                </a:highlight>
              </a:rPr>
              <a:t>else </a:t>
            </a:r>
            <a:r>
              <a:rPr lang="ko-KR" altLang="en-US" dirty="0">
                <a:highlight>
                  <a:srgbClr val="FFFF00"/>
                </a:highlight>
              </a:rPr>
              <a:t>항목 </a:t>
            </a:r>
            <a:r>
              <a:rPr lang="ko-KR" altLang="en-US" dirty="0" err="1">
                <a:highlight>
                  <a:srgbClr val="FFFF00"/>
                </a:highlight>
              </a:rPr>
              <a:t>캡쳐해놓기</a:t>
            </a:r>
            <a:endParaRPr lang="ko-KR" altLang="en-US" dirty="0">
              <a:highlight>
                <a:srgbClr val="FFFF0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C91DC6-3115-41F1-B00B-AAABB8BF5930}"/>
              </a:ext>
            </a:extLst>
          </p:cNvPr>
          <p:cNvSpPr txBox="1"/>
          <p:nvPr/>
        </p:nvSpPr>
        <p:spPr>
          <a:xfrm>
            <a:off x="3772129" y="1961634"/>
            <a:ext cx="28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 err="1">
                <a:solidFill>
                  <a:schemeClr val="bg1"/>
                </a:solidFill>
                <a:latin typeface="+mj-lt"/>
              </a:rPr>
              <a:t>memberlogin.jsp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945479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874" y="1102240"/>
            <a:ext cx="4953000" cy="21336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225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로그인</a:t>
            </a:r>
            <a:r>
              <a:rPr lang="en-US" altLang="ko-KR" dirty="0"/>
              <a:t>: 	</a:t>
            </a:r>
            <a:r>
              <a:rPr lang="ko-KR" altLang="en-US" dirty="0"/>
              <a:t>컨트롤러 </a:t>
            </a:r>
            <a:r>
              <a:rPr lang="en-US" altLang="ko-KR" dirty="0"/>
              <a:t>/ DAO / </a:t>
            </a:r>
            <a:r>
              <a:rPr lang="en-US" altLang="ko-KR" dirty="0" err="1"/>
              <a:t>MemberMapper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7874" y="3102882"/>
            <a:ext cx="7067550" cy="36099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8437" y="1528763"/>
            <a:ext cx="5800725" cy="8763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608"/>
          <a:stretch/>
        </p:blipFill>
        <p:spPr>
          <a:xfrm>
            <a:off x="6066971" y="4672207"/>
            <a:ext cx="5846076" cy="110855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492527" y="1089919"/>
            <a:ext cx="28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MEMBERCONTROLLER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28799" y="4672207"/>
            <a:ext cx="28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MEMBERMAPPER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10815" y="1459251"/>
            <a:ext cx="28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MEMBERDAO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1" name="직선 화살표 연결선 10"/>
          <p:cNvCxnSpPr>
            <a:stCxn id="5" idx="3"/>
            <a:endCxn id="6" idx="1"/>
          </p:cNvCxnSpPr>
          <p:nvPr/>
        </p:nvCxnSpPr>
        <p:spPr>
          <a:xfrm flipV="1">
            <a:off x="5310874" y="1966913"/>
            <a:ext cx="917563" cy="202127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CDC0D4E1-DF7A-4125-A051-9B7E3F7A33B0}"/>
              </a:ext>
            </a:extLst>
          </p:cNvPr>
          <p:cNvSpPr/>
          <p:nvPr/>
        </p:nvSpPr>
        <p:spPr>
          <a:xfrm>
            <a:off x="683491" y="1966913"/>
            <a:ext cx="3001818" cy="438150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6885B5F-EC19-4879-B001-64BC20C0D742}"/>
              </a:ext>
            </a:extLst>
          </p:cNvPr>
          <p:cNvSpPr/>
          <p:nvPr/>
        </p:nvSpPr>
        <p:spPr>
          <a:xfrm>
            <a:off x="838200" y="2643189"/>
            <a:ext cx="3001818" cy="438150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FD98450-F7C5-40BF-9664-5E82DB0AF91B}"/>
              </a:ext>
            </a:extLst>
          </p:cNvPr>
          <p:cNvSpPr/>
          <p:nvPr/>
        </p:nvSpPr>
        <p:spPr>
          <a:xfrm>
            <a:off x="531091" y="3429000"/>
            <a:ext cx="3001818" cy="244990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487B70-86D1-47F5-9773-FCC9A767A888}"/>
              </a:ext>
            </a:extLst>
          </p:cNvPr>
          <p:cNvSpPr/>
          <p:nvPr/>
        </p:nvSpPr>
        <p:spPr>
          <a:xfrm>
            <a:off x="1361778" y="4879470"/>
            <a:ext cx="3949096" cy="244991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ED8E2A2-E4E1-4CCF-AB6D-8B271C878E32}"/>
              </a:ext>
            </a:extLst>
          </p:cNvPr>
          <p:cNvSpPr/>
          <p:nvPr/>
        </p:nvSpPr>
        <p:spPr>
          <a:xfrm>
            <a:off x="991618" y="4233287"/>
            <a:ext cx="3284818" cy="491682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8419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659860" y="269684"/>
            <a:ext cx="5811253" cy="842963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로그인 성공 </a:t>
            </a:r>
            <a:r>
              <a:rPr lang="en-US" altLang="ko-KR" dirty="0"/>
              <a:t>|  </a:t>
            </a:r>
            <a:r>
              <a:rPr lang="ko-KR" altLang="en-US" dirty="0"/>
              <a:t>로그인 실패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491" y="166976"/>
            <a:ext cx="2943225" cy="168592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491" y="4388185"/>
            <a:ext cx="2667000" cy="20193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24991" y="5479571"/>
            <a:ext cx="1800225" cy="8667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022" y="1595584"/>
            <a:ext cx="3981450" cy="2828925"/>
          </a:xfrm>
          <a:prstGeom prst="rect">
            <a:avLst/>
          </a:prstGeom>
        </p:spPr>
      </p:pic>
      <p:cxnSp>
        <p:nvCxnSpPr>
          <p:cNvPr id="9" name="직선 화살표 연결선 8"/>
          <p:cNvCxnSpPr>
            <a:cxnSpLocks/>
          </p:cNvCxnSpPr>
          <p:nvPr/>
        </p:nvCxnSpPr>
        <p:spPr>
          <a:xfrm>
            <a:off x="477177" y="1361262"/>
            <a:ext cx="67768" cy="2927828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F7965BC1-FC17-41AB-B00A-BE981D118F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28774" y="3325283"/>
            <a:ext cx="5095875" cy="762000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94DDD04-9C86-4792-9AE9-924CCA3382A2}"/>
              </a:ext>
            </a:extLst>
          </p:cNvPr>
          <p:cNvCxnSpPr>
            <a:cxnSpLocks/>
            <a:stCxn id="5" idx="3"/>
            <a:endCxn id="13" idx="1"/>
          </p:cNvCxnSpPr>
          <p:nvPr/>
        </p:nvCxnSpPr>
        <p:spPr>
          <a:xfrm>
            <a:off x="3234716" y="1009939"/>
            <a:ext cx="2573503" cy="1247851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4B8A2AE-202B-4597-8683-679975D65C29}"/>
              </a:ext>
            </a:extLst>
          </p:cNvPr>
          <p:cNvGrpSpPr/>
          <p:nvPr/>
        </p:nvGrpSpPr>
        <p:grpSpPr>
          <a:xfrm>
            <a:off x="5808219" y="1403836"/>
            <a:ext cx="6298134" cy="1707908"/>
            <a:chOff x="5626515" y="1443810"/>
            <a:chExt cx="6298134" cy="1707908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E1108C65-00FD-4904-9B6B-32E7C589AC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769" t="-947"/>
            <a:stretch/>
          </p:blipFill>
          <p:spPr>
            <a:xfrm>
              <a:off x="5626515" y="1443810"/>
              <a:ext cx="6298134" cy="1707908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EE8B62E-E1DF-4DF8-8D60-3165874029AE}"/>
                </a:ext>
              </a:extLst>
            </p:cNvPr>
            <p:cNvSpPr txBox="1"/>
            <p:nvPr/>
          </p:nvSpPr>
          <p:spPr>
            <a:xfrm>
              <a:off x="8896476" y="1469185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View/</a:t>
              </a:r>
              <a:r>
                <a:rPr lang="en-US" altLang="ko-KR" dirty="0" err="1">
                  <a:solidFill>
                    <a:schemeClr val="bg1"/>
                  </a:solidFill>
                  <a:latin typeface="+mj-lt"/>
                </a:rPr>
                <a:t>no.jsp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5A03C3B-3B7B-4C89-B225-46759CE1B5DD}"/>
              </a:ext>
            </a:extLst>
          </p:cNvPr>
          <p:cNvSpPr txBox="1"/>
          <p:nvPr/>
        </p:nvSpPr>
        <p:spPr>
          <a:xfrm>
            <a:off x="1631116" y="1534445"/>
            <a:ext cx="28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View/</a:t>
            </a:r>
            <a:r>
              <a:rPr lang="en-US" altLang="ko-KR" dirty="0" err="1">
                <a:solidFill>
                  <a:schemeClr val="bg1"/>
                </a:solidFill>
                <a:latin typeface="+mj-lt"/>
              </a:rPr>
              <a:t>memberlogin.jsp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18360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로그아웃</a:t>
            </a:r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904" y="1481093"/>
            <a:ext cx="2191056" cy="3591426"/>
          </a:xfr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549" y="1690688"/>
            <a:ext cx="5476875" cy="90487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5549" y="3016251"/>
            <a:ext cx="6153150" cy="31242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4904" y="5457530"/>
            <a:ext cx="1918397" cy="927100"/>
          </a:xfrm>
          <a:prstGeom prst="rect">
            <a:avLst/>
          </a:prstGeom>
        </p:spPr>
      </p:pic>
      <p:cxnSp>
        <p:nvCxnSpPr>
          <p:cNvPr id="8" name="직선 화살표 연결선 7"/>
          <p:cNvCxnSpPr>
            <a:cxnSpLocks/>
          </p:cNvCxnSpPr>
          <p:nvPr/>
        </p:nvCxnSpPr>
        <p:spPr>
          <a:xfrm flipV="1">
            <a:off x="2616062" y="4210277"/>
            <a:ext cx="1060011" cy="1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5943C206-796E-453E-8D37-7927D310D1B2}"/>
              </a:ext>
            </a:extLst>
          </p:cNvPr>
          <p:cNvSpPr/>
          <p:nvPr/>
        </p:nvSpPr>
        <p:spPr>
          <a:xfrm>
            <a:off x="4038207" y="4948237"/>
            <a:ext cx="3101501" cy="219075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395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48502"/>
            <a:ext cx="2336765" cy="1190959"/>
          </a:xfrm>
        </p:spPr>
        <p:txBody>
          <a:bodyPr/>
          <a:lstStyle/>
          <a:p>
            <a:r>
              <a:rPr lang="ko-KR" altLang="en-US" dirty="0"/>
              <a:t>회원가입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"/>
          <a:stretch/>
        </p:blipFill>
        <p:spPr>
          <a:xfrm>
            <a:off x="0" y="2747848"/>
            <a:ext cx="3208421" cy="4018025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67799" y="5176837"/>
            <a:ext cx="3161799" cy="1690145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3995855" y="364552"/>
            <a:ext cx="5943600" cy="2052637"/>
            <a:chOff x="3332747" y="48502"/>
            <a:chExt cx="5943600" cy="2052637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332747" y="48502"/>
              <a:ext cx="5943600" cy="2052637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304547" y="48502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MEMBERDAO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3208421" y="2417189"/>
            <a:ext cx="7153275" cy="1562100"/>
            <a:chOff x="2336765" y="2032179"/>
            <a:chExt cx="7153275" cy="1562100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36765" y="2032179"/>
              <a:ext cx="7153275" cy="156210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671693" y="2113603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MEMBERCONTROLLER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3914892" y="3792922"/>
            <a:ext cx="6105525" cy="1166820"/>
            <a:chOff x="3124199" y="3530818"/>
            <a:chExt cx="6105525" cy="1166820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24199" y="3602263"/>
              <a:ext cx="6105525" cy="1095375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6411377" y="3530818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MEMBERMAPPER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cxnSp>
        <p:nvCxnSpPr>
          <p:cNvPr id="14" name="직선 화살표 연결선 13"/>
          <p:cNvCxnSpPr/>
          <p:nvPr/>
        </p:nvCxnSpPr>
        <p:spPr>
          <a:xfrm flipV="1">
            <a:off x="2997329" y="4476999"/>
            <a:ext cx="917563" cy="202127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1" idx="2"/>
          </p:cNvCxnSpPr>
          <p:nvPr/>
        </p:nvCxnSpPr>
        <p:spPr>
          <a:xfrm>
            <a:off x="6967655" y="4959742"/>
            <a:ext cx="2100144" cy="1190537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70478" y="1145293"/>
            <a:ext cx="20453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글쓰기 상자 처리 </a:t>
            </a: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ㅇㅇㅇㅇㅇㅇㅇㅇㅇㅇㅇㅇㅇㅇ</a:t>
            </a:r>
            <a:endParaRPr lang="ko-KR" altLang="en-US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6A65C6-D052-40F2-936F-CA866AFE8A3F}"/>
              </a:ext>
            </a:extLst>
          </p:cNvPr>
          <p:cNvSpPr/>
          <p:nvPr/>
        </p:nvSpPr>
        <p:spPr>
          <a:xfrm>
            <a:off x="4628076" y="1834388"/>
            <a:ext cx="4036292" cy="275229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50821B3-B7A2-41BF-900A-983473DC7A16}"/>
              </a:ext>
            </a:extLst>
          </p:cNvPr>
          <p:cNvSpPr/>
          <p:nvPr/>
        </p:nvSpPr>
        <p:spPr>
          <a:xfrm>
            <a:off x="4341091" y="4266795"/>
            <a:ext cx="5598364" cy="438150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992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3384712" y="3347367"/>
            <a:ext cx="5422577" cy="307777"/>
            <a:chOff x="3384709" y="3068113"/>
            <a:chExt cx="5422577" cy="307777"/>
          </a:xfrm>
        </p:grpSpPr>
        <p:sp>
          <p:nvSpPr>
            <p:cNvPr id="5" name="직사각형 4"/>
            <p:cNvSpPr/>
            <p:nvPr/>
          </p:nvSpPr>
          <p:spPr>
            <a:xfrm>
              <a:off x="3384709" y="3068113"/>
              <a:ext cx="5422577" cy="30777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840161" y="3068113"/>
              <a:ext cx="511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개요</a:t>
              </a:r>
            </a:p>
          </p:txBody>
        </p:sp>
      </p:grpSp>
      <p:cxnSp>
        <p:nvCxnSpPr>
          <p:cNvPr id="7" name="직선 연결선 6"/>
          <p:cNvCxnSpPr/>
          <p:nvPr/>
        </p:nvCxnSpPr>
        <p:spPr>
          <a:xfrm>
            <a:off x="5871031" y="2555156"/>
            <a:ext cx="449944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69689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577" y="241247"/>
            <a:ext cx="4492792" cy="5305425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4713369" y="236228"/>
            <a:ext cx="7086600" cy="4600575"/>
            <a:chOff x="4713369" y="259097"/>
            <a:chExt cx="7086600" cy="4600575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13369" y="259097"/>
              <a:ext cx="7086600" cy="4600575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8981622" y="259097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err="1">
                  <a:solidFill>
                    <a:schemeClr val="bg1"/>
                  </a:solidFill>
                  <a:latin typeface="+mj-lt"/>
                </a:rPr>
                <a:t>MEMBERINSERT.jsp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6267951" y="4904272"/>
            <a:ext cx="4629151" cy="1728637"/>
            <a:chOff x="6267951" y="4904272"/>
            <a:chExt cx="4629151" cy="1728637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67951" y="4994609"/>
              <a:ext cx="4629150" cy="16383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7395412" y="4904272"/>
              <a:ext cx="3501690" cy="373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VIEW/</a:t>
              </a:r>
              <a:r>
                <a:rPr lang="en-US" altLang="ko-KR" dirty="0" err="1">
                  <a:solidFill>
                    <a:schemeClr val="bg1"/>
                  </a:solidFill>
                  <a:latin typeface="+mj-lt"/>
                </a:rPr>
                <a:t>MEMBERINSERT.jsp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cxnSp>
        <p:nvCxnSpPr>
          <p:cNvPr id="11" name="직선 화살표 연결선 10"/>
          <p:cNvCxnSpPr/>
          <p:nvPr/>
        </p:nvCxnSpPr>
        <p:spPr>
          <a:xfrm>
            <a:off x="4582795" y="5292802"/>
            <a:ext cx="1805919" cy="520957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6407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386263" cy="1325563"/>
          </a:xfrm>
        </p:spPr>
        <p:txBody>
          <a:bodyPr/>
          <a:lstStyle/>
          <a:p>
            <a:r>
              <a:rPr lang="ko-KR" altLang="en-US" dirty="0"/>
              <a:t>회원탈퇴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9053" y="1846761"/>
            <a:ext cx="2364862" cy="836731"/>
          </a:xfrm>
          <a:prstGeom prst="rect">
            <a:avLst/>
          </a:prstGeom>
        </p:spPr>
      </p:pic>
      <p:grpSp>
        <p:nvGrpSpPr>
          <p:cNvPr id="14" name="그룹 13"/>
          <p:cNvGrpSpPr/>
          <p:nvPr/>
        </p:nvGrpSpPr>
        <p:grpSpPr>
          <a:xfrm>
            <a:off x="2315625" y="95309"/>
            <a:ext cx="8715375" cy="1524000"/>
            <a:chOff x="2315625" y="126024"/>
            <a:chExt cx="8715375" cy="152400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15625" y="126024"/>
              <a:ext cx="8715375" cy="15240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8053137" y="293449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MEMBERCONTROLLER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3688998" y="1699643"/>
            <a:ext cx="5773312" cy="1255578"/>
            <a:chOff x="3366837" y="1802060"/>
            <a:chExt cx="5773312" cy="1255578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66837" y="1802060"/>
              <a:ext cx="5773312" cy="1255578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6253493" y="2601243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MEMBERMAPPER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170478" y="1145293"/>
            <a:ext cx="20453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글쓰기 상자 처리 </a:t>
            </a: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ㅇㅇㅇㅇㅇㅇㅇㅇㅇㅇㅇㅇㅇㅇ</a:t>
            </a:r>
            <a:endParaRPr lang="ko-KR" altLang="en-US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6361" y="2407177"/>
            <a:ext cx="2633912" cy="1253529"/>
          </a:xfrm>
          <a:prstGeom prst="rect">
            <a:avLst/>
          </a:prstGeom>
        </p:spPr>
      </p:pic>
      <p:grpSp>
        <p:nvGrpSpPr>
          <p:cNvPr id="13" name="그룹 12"/>
          <p:cNvGrpSpPr/>
          <p:nvPr/>
        </p:nvGrpSpPr>
        <p:grpSpPr>
          <a:xfrm>
            <a:off x="5182657" y="2946343"/>
            <a:ext cx="6829425" cy="3409950"/>
            <a:chOff x="2386263" y="1788716"/>
            <a:chExt cx="6829425" cy="3409950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86263" y="1788716"/>
              <a:ext cx="6829425" cy="340995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217722" y="1830044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err="1">
                  <a:solidFill>
                    <a:schemeClr val="bg1"/>
                  </a:solidFill>
                  <a:latin typeface="+mj-lt"/>
                </a:rPr>
                <a:t>MEMBERDELETE.jsp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6800377" y="5145578"/>
            <a:ext cx="5253537" cy="1583135"/>
            <a:chOff x="2245896" y="5274865"/>
            <a:chExt cx="5253537" cy="1583135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41708" y="5353050"/>
              <a:ext cx="4657725" cy="150495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2245896" y="5274865"/>
              <a:ext cx="36172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view/</a:t>
              </a:r>
              <a:r>
                <a:rPr lang="en-US" altLang="ko-KR" dirty="0" err="1">
                  <a:solidFill>
                    <a:schemeClr val="bg1"/>
                  </a:solidFill>
                  <a:latin typeface="+mj-lt"/>
                </a:rPr>
                <a:t>MEMBERDELETE.jsp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0" y="3806231"/>
            <a:ext cx="5943600" cy="2053502"/>
            <a:chOff x="282990" y="4974746"/>
            <a:chExt cx="5943600" cy="2053502"/>
          </a:xfrm>
        </p:grpSpPr>
        <p:grpSp>
          <p:nvGrpSpPr>
            <p:cNvPr id="23" name="그룹 22"/>
            <p:cNvGrpSpPr/>
            <p:nvPr/>
          </p:nvGrpSpPr>
          <p:grpSpPr>
            <a:xfrm>
              <a:off x="282990" y="4974746"/>
              <a:ext cx="5943600" cy="2053502"/>
              <a:chOff x="1047080" y="5081909"/>
              <a:chExt cx="5943600" cy="2104021"/>
            </a:xfrm>
          </p:grpSpPr>
          <p:pic>
            <p:nvPicPr>
              <p:cNvPr id="21" name="그림 20"/>
              <p:cNvPicPr>
                <a:picLocks noChangeAspect="1"/>
              </p:cNvPicPr>
              <p:nvPr/>
            </p:nvPicPr>
            <p:blipFill rotWithShape="1">
              <a:blip r:embed="rId8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1047080" y="5081909"/>
                <a:ext cx="5943600" cy="1174512"/>
              </a:xfrm>
              <a:prstGeom prst="rect">
                <a:avLst/>
              </a:prstGeom>
            </p:spPr>
          </p:pic>
          <p:pic>
            <p:nvPicPr>
              <p:cNvPr id="22" name="그림 21"/>
              <p:cNvPicPr>
                <a:picLocks noChangeAspect="1"/>
              </p:cNvPicPr>
              <p:nvPr/>
            </p:nvPicPr>
            <p:blipFill rotWithShape="1">
              <a:blip r:embed="rId9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1047080" y="6190132"/>
                <a:ext cx="5943600" cy="995798"/>
              </a:xfrm>
              <a:prstGeom prst="rect">
                <a:avLst/>
              </a:prstGeom>
            </p:spPr>
          </p:pic>
        </p:grpSp>
        <p:sp>
          <p:nvSpPr>
            <p:cNvPr id="25" name="TextBox 24"/>
            <p:cNvSpPr txBox="1"/>
            <p:nvPr/>
          </p:nvSpPr>
          <p:spPr>
            <a:xfrm>
              <a:off x="3254790" y="5063678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MEMBERDAO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cxnSp>
        <p:nvCxnSpPr>
          <p:cNvPr id="27" name="직선 화살표 연결선 26"/>
          <p:cNvCxnSpPr>
            <a:cxnSpLocks/>
          </p:cNvCxnSpPr>
          <p:nvPr/>
        </p:nvCxnSpPr>
        <p:spPr>
          <a:xfrm>
            <a:off x="2656326" y="3152925"/>
            <a:ext cx="3168735" cy="574586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</p:cNvCxnSpPr>
          <p:nvPr/>
        </p:nvCxnSpPr>
        <p:spPr>
          <a:xfrm flipV="1">
            <a:off x="10623683" y="2436830"/>
            <a:ext cx="1005148" cy="3904841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489910E-07C7-4856-9743-F9AA906B67B4}"/>
              </a:ext>
            </a:extLst>
          </p:cNvPr>
          <p:cNvSpPr/>
          <p:nvPr/>
        </p:nvSpPr>
        <p:spPr>
          <a:xfrm>
            <a:off x="4380973" y="2046865"/>
            <a:ext cx="3015216" cy="527058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54698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회원 정보</a:t>
            </a:r>
            <a:r>
              <a:rPr lang="en-US" altLang="ko-KR" dirty="0"/>
              <a:t>(</a:t>
            </a:r>
            <a:r>
              <a:rPr lang="en-US" altLang="ko-KR" dirty="0" err="1"/>
              <a:t>memberinfo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174932"/>
            <a:ext cx="2609850" cy="25527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431256"/>
            <a:ext cx="7810500" cy="15525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30353" y="1381749"/>
            <a:ext cx="28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MEMBERCONTROLLER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5459" y="3174932"/>
            <a:ext cx="1323975" cy="3076575"/>
          </a:xfrm>
          <a:prstGeom prst="rect">
            <a:avLst/>
          </a:prstGeom>
        </p:spPr>
      </p:pic>
      <p:cxnSp>
        <p:nvCxnSpPr>
          <p:cNvPr id="10" name="직선 화살표 연결선 9"/>
          <p:cNvCxnSpPr>
            <a:cxnSpLocks/>
          </p:cNvCxnSpPr>
          <p:nvPr/>
        </p:nvCxnSpPr>
        <p:spPr>
          <a:xfrm flipV="1">
            <a:off x="2797851" y="3469710"/>
            <a:ext cx="2217608" cy="71966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>
            <a:cxnSpLocks/>
          </p:cNvCxnSpPr>
          <p:nvPr/>
        </p:nvCxnSpPr>
        <p:spPr>
          <a:xfrm flipV="1">
            <a:off x="2845681" y="3717555"/>
            <a:ext cx="2169778" cy="669253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cxnSpLocks/>
          </p:cNvCxnSpPr>
          <p:nvPr/>
        </p:nvCxnSpPr>
        <p:spPr>
          <a:xfrm flipV="1">
            <a:off x="2845681" y="4009439"/>
            <a:ext cx="2169778" cy="1268545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B3A09D-48CD-4918-8C35-FC8786F48D10}"/>
              </a:ext>
            </a:extLst>
          </p:cNvPr>
          <p:cNvSpPr/>
          <p:nvPr/>
        </p:nvSpPr>
        <p:spPr>
          <a:xfrm>
            <a:off x="5116945" y="1740195"/>
            <a:ext cx="1302328" cy="374932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93C543-DAC9-4EE7-8DB7-A620CE46B530}"/>
              </a:ext>
            </a:extLst>
          </p:cNvPr>
          <p:cNvSpPr txBox="1"/>
          <p:nvPr/>
        </p:nvSpPr>
        <p:spPr>
          <a:xfrm>
            <a:off x="7102824" y="3301694"/>
            <a:ext cx="38976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기존 입력된 데이터를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EL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로 불러와 테이블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안에 출력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 </a:t>
            </a:r>
            <a:endParaRPr lang="ko-KR" altLang="en-US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6091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75952"/>
            <a:ext cx="3316705" cy="789907"/>
          </a:xfrm>
        </p:spPr>
        <p:txBody>
          <a:bodyPr/>
          <a:lstStyle/>
          <a:p>
            <a:r>
              <a:rPr lang="ko-KR" altLang="en-US" dirty="0"/>
              <a:t>회원정보수정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3345" y="1538438"/>
            <a:ext cx="2713206" cy="3340947"/>
          </a:xfrm>
        </p:spPr>
      </p:pic>
      <p:pic>
        <p:nvPicPr>
          <p:cNvPr id="5" name="그림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4232" y="4830932"/>
            <a:ext cx="6724650" cy="1171575"/>
          </a:xfrm>
          <a:prstGeom prst="rect">
            <a:avLst/>
          </a:prstGeom>
        </p:spPr>
      </p:pic>
      <p:pic>
        <p:nvPicPr>
          <p:cNvPr id="6" name="그림 5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4232" y="3316457"/>
            <a:ext cx="8372475" cy="1514475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2374232" y="1727096"/>
            <a:ext cx="7810500" cy="1602082"/>
            <a:chOff x="2677778" y="1782802"/>
            <a:chExt cx="7810500" cy="1602082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677778" y="1832309"/>
              <a:ext cx="7810500" cy="155257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7669931" y="1782802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MEMBERCONTROLLER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3240806" y="151498"/>
            <a:ext cx="4429125" cy="1562100"/>
            <a:chOff x="352174" y="1690688"/>
            <a:chExt cx="4429125" cy="1562100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52174" y="1690688"/>
              <a:ext cx="4429125" cy="15621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962952" y="2471738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MEMBERMAPPER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2465772" y="6050961"/>
            <a:ext cx="5372100" cy="781050"/>
            <a:chOff x="1035718" y="4197351"/>
            <a:chExt cx="5372100" cy="781050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35718" y="4197351"/>
              <a:ext cx="5372100" cy="762000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3589471" y="4609069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MEMBERDAO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837872" y="3316457"/>
            <a:ext cx="28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MEMBERCONTROLLER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08406" y="5334000"/>
            <a:ext cx="3095625" cy="1524000"/>
          </a:xfrm>
          <a:prstGeom prst="rect">
            <a:avLst/>
          </a:prstGeom>
        </p:spPr>
      </p:pic>
      <p:cxnSp>
        <p:nvCxnSpPr>
          <p:cNvPr id="17" name="직선 화살표 연결선 16"/>
          <p:cNvCxnSpPr>
            <a:cxnSpLocks/>
          </p:cNvCxnSpPr>
          <p:nvPr/>
        </p:nvCxnSpPr>
        <p:spPr>
          <a:xfrm>
            <a:off x="505972" y="1911762"/>
            <a:ext cx="1991534" cy="2328160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14" idx="3"/>
            <a:endCxn id="23" idx="1"/>
          </p:cNvCxnSpPr>
          <p:nvPr/>
        </p:nvCxnSpPr>
        <p:spPr>
          <a:xfrm flipV="1">
            <a:off x="7837872" y="6096000"/>
            <a:ext cx="1270534" cy="335961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B6CE734-18A5-4AC5-B318-A02319B2B91A}"/>
              </a:ext>
            </a:extLst>
          </p:cNvPr>
          <p:cNvSpPr/>
          <p:nvPr/>
        </p:nvSpPr>
        <p:spPr>
          <a:xfrm>
            <a:off x="5561732" y="5229253"/>
            <a:ext cx="1605685" cy="283715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ACB41A8-6065-4B7E-BE38-608BA3E1C3C0}"/>
              </a:ext>
            </a:extLst>
          </p:cNvPr>
          <p:cNvSpPr/>
          <p:nvPr/>
        </p:nvSpPr>
        <p:spPr>
          <a:xfrm>
            <a:off x="6885708" y="3636282"/>
            <a:ext cx="1302328" cy="374932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EE16190-BE71-4278-995C-8521514BCF15}"/>
              </a:ext>
            </a:extLst>
          </p:cNvPr>
          <p:cNvSpPr/>
          <p:nvPr/>
        </p:nvSpPr>
        <p:spPr>
          <a:xfrm>
            <a:off x="6580910" y="2089543"/>
            <a:ext cx="1302328" cy="374932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86A243D-766D-40F4-B315-5E2C4E08A98A}"/>
              </a:ext>
            </a:extLst>
          </p:cNvPr>
          <p:cNvCxnSpPr>
            <a:cxnSpLocks/>
          </p:cNvCxnSpPr>
          <p:nvPr/>
        </p:nvCxnSpPr>
        <p:spPr>
          <a:xfrm>
            <a:off x="988291" y="4165601"/>
            <a:ext cx="1385941" cy="1063652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15900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01" y="540498"/>
            <a:ext cx="8277225" cy="315277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4601" y="3868646"/>
            <a:ext cx="7553325" cy="2769598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4" name="TextBox 13"/>
          <p:cNvSpPr txBox="1"/>
          <p:nvPr/>
        </p:nvSpPr>
        <p:spPr>
          <a:xfrm>
            <a:off x="8576542" y="675025"/>
            <a:ext cx="196312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ID,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성별은 </a:t>
            </a:r>
            <a:r>
              <a:rPr lang="en-US" altLang="ko-KR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Readonly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로</a:t>
            </a:r>
            <a:endParaRPr lang="en-US" altLang="ko-KR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설정하여 </a:t>
            </a:r>
            <a:b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</a:b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임의로의 수정이 불가능한 개별 표로 출력한다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576542" y="4061153"/>
            <a:ext cx="3021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기타 수정 가능한  항목들은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VO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에서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EL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로 불러와 </a:t>
            </a:r>
            <a:endParaRPr lang="en-US" altLang="ko-KR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출력한다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 </a:t>
            </a:r>
            <a:endParaRPr lang="ko-KR" altLang="en-US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576542" y="5253445"/>
            <a:ext cx="3021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Form action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을 사용하여 수정된 정보를 컨트롤러에 제출한다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 </a:t>
            </a:r>
            <a:endParaRPr lang="ko-KR" altLang="en-US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73479" y="540498"/>
            <a:ext cx="28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MEMBERUPDATE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434213" y="2141951"/>
            <a:ext cx="2617939" cy="350728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845490" y="4253660"/>
            <a:ext cx="2192055" cy="318340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C3C2B9-28F8-48D9-9F00-5BFD87A7E1DD}"/>
              </a:ext>
            </a:extLst>
          </p:cNvPr>
          <p:cNvSpPr/>
          <p:nvPr/>
        </p:nvSpPr>
        <p:spPr>
          <a:xfrm>
            <a:off x="4787030" y="2953653"/>
            <a:ext cx="2805261" cy="350728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8978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704975" y="3096187"/>
            <a:ext cx="8782050" cy="665627"/>
            <a:chOff x="1704976" y="3992097"/>
            <a:chExt cx="8782050" cy="665627"/>
          </a:xfrm>
        </p:grpSpPr>
        <p:sp>
          <p:nvSpPr>
            <p:cNvPr id="5" name="직사각형 4"/>
            <p:cNvSpPr/>
            <p:nvPr/>
          </p:nvSpPr>
          <p:spPr>
            <a:xfrm>
              <a:off x="1704976" y="3992097"/>
              <a:ext cx="8782050" cy="66562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593833" y="4040860"/>
              <a:ext cx="30043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매칭 정보 테이블</a:t>
              </a:r>
              <a:endPara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600CE0-EE67-48BE-8F28-D035EEA00A93}"/>
              </a:ext>
            </a:extLst>
          </p:cNvPr>
          <p:cNvSpPr txBox="1"/>
          <p:nvPr/>
        </p:nvSpPr>
        <p:spPr>
          <a:xfrm>
            <a:off x="1627333" y="4061153"/>
            <a:ext cx="87820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개인정보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: 	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회원관리를 위한 정보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ID/PW/NAME/TEL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등 </a:t>
            </a:r>
            <a:endParaRPr lang="en-US" altLang="ko-KR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매칭정보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: 	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개인정보 외의 추가 정보 요구 사항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소개팅 </a:t>
            </a: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매칭을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위한 데이터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</a:t>
            </a:r>
          </a:p>
          <a:p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		MBTI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타입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/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음주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/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흡연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/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종교 등</a:t>
            </a:r>
            <a:endParaRPr lang="en-US" altLang="ko-KR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		&gt;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상대방의 </a:t>
            </a: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매칭정보와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비교가 이루어질 대상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 </a:t>
            </a:r>
          </a:p>
          <a:p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		&gt; mid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를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pk/</a:t>
            </a:r>
            <a:r>
              <a:rPr lang="en-US" altLang="ko-KR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fk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로 설정한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별개의 테이블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</a:t>
            </a:r>
            <a:endParaRPr lang="ko-KR" altLang="en-US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20FFD6-BC16-45E4-BB2B-BA4319AF6FAB}"/>
              </a:ext>
            </a:extLst>
          </p:cNvPr>
          <p:cNvSpPr txBox="1"/>
          <p:nvPr/>
        </p:nvSpPr>
        <p:spPr>
          <a:xfrm>
            <a:off x="8471730" y="3136612"/>
            <a:ext cx="12971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CRU</a:t>
            </a: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4244267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Match_info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5" y="2185259"/>
            <a:ext cx="3267075" cy="30194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56218" y="4535384"/>
            <a:ext cx="41009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08899" y="5341115"/>
            <a:ext cx="19631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미입력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상태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69804" y="4624952"/>
            <a:ext cx="19631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기입력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상태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6866776-2D15-43DB-AB16-76E9B6916E29}"/>
              </a:ext>
            </a:extLst>
          </p:cNvPr>
          <p:cNvGrpSpPr/>
          <p:nvPr/>
        </p:nvGrpSpPr>
        <p:grpSpPr>
          <a:xfrm>
            <a:off x="5050967" y="1640529"/>
            <a:ext cx="6962775" cy="678873"/>
            <a:chOff x="4739699" y="875069"/>
            <a:chExt cx="6962775" cy="678873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0740503E-E7D4-48AC-9539-9D45AA83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1940"/>
            <a:stretch/>
          </p:blipFill>
          <p:spPr>
            <a:xfrm>
              <a:off x="4739699" y="875069"/>
              <a:ext cx="6962775" cy="67887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006A839-DE97-4783-84D9-C17BBD709CB0}"/>
                </a:ext>
              </a:extLst>
            </p:cNvPr>
            <p:cNvSpPr txBox="1"/>
            <p:nvPr/>
          </p:nvSpPr>
          <p:spPr>
            <a:xfrm>
              <a:off x="8634744" y="1184610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MATCHMAPPER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7A3A42D-15C9-47EA-8CEE-2CAFEB0C28B4}"/>
              </a:ext>
            </a:extLst>
          </p:cNvPr>
          <p:cNvSpPr/>
          <p:nvPr/>
        </p:nvSpPr>
        <p:spPr>
          <a:xfrm>
            <a:off x="9261304" y="1702874"/>
            <a:ext cx="2001254" cy="277091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내용 개체 틀 4">
            <a:extLst>
              <a:ext uri="{FF2B5EF4-FFF2-40B4-BE49-F238E27FC236}">
                <a16:creationId xmlns:a16="http://schemas.microsoft.com/office/drawing/2014/main" id="{B4363853-C5EA-439E-8B9B-B3EA64C243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38618" b="39220"/>
          <a:stretch/>
        </p:blipFill>
        <p:spPr>
          <a:xfrm>
            <a:off x="5376085" y="2490610"/>
            <a:ext cx="6296025" cy="50450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F87A306-E735-43C2-8C57-CEF12EFB1E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6977"/>
          <a:stretch/>
        </p:blipFill>
        <p:spPr>
          <a:xfrm>
            <a:off x="5376085" y="2979510"/>
            <a:ext cx="6388274" cy="84007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3892" y="1553942"/>
            <a:ext cx="3171825" cy="30003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3D50ADC-1BCA-482A-9714-D375FB93AC97}"/>
              </a:ext>
            </a:extLst>
          </p:cNvPr>
          <p:cNvSpPr txBox="1"/>
          <p:nvPr/>
        </p:nvSpPr>
        <p:spPr>
          <a:xfrm>
            <a:off x="8946012" y="3518630"/>
            <a:ext cx="28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MATCHDAO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D7608D-D1AB-4BAD-84FA-54169220F01F}"/>
              </a:ext>
            </a:extLst>
          </p:cNvPr>
          <p:cNvSpPr/>
          <p:nvPr/>
        </p:nvSpPr>
        <p:spPr>
          <a:xfrm>
            <a:off x="5458691" y="4246106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Select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문은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result type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으로 </a:t>
            </a:r>
            <a:r>
              <a:rPr lang="en-US" altLang="ko-KR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vo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설정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로그인한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id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의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record row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를 선택하여 </a:t>
            </a:r>
            <a:r>
              <a:rPr lang="en-US" altLang="ko-KR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vo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로 가져옴</a:t>
            </a:r>
            <a:endParaRPr lang="en-US" altLang="ko-KR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	&gt;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없을 경우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Insert	</a:t>
            </a:r>
          </a:p>
          <a:p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	 &gt;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있을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경우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Update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기존 정보 입력 여부에 따라 테이블에 해당 내역을 출력해 확인하고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입력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/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수정으로 연결하는 링크 제공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53801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3695700" cy="854075"/>
          </a:xfrm>
        </p:spPr>
        <p:txBody>
          <a:bodyPr/>
          <a:lstStyle/>
          <a:p>
            <a:r>
              <a:rPr lang="ko-KR" altLang="en-US" dirty="0"/>
              <a:t>매칭 정보 입력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8543" y="5491817"/>
            <a:ext cx="3248025" cy="1181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07034" y="843493"/>
            <a:ext cx="55072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본질적인 기능인 </a:t>
            </a: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매칭을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위해 정보 입력을 요청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음주여부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흡연 여부 등을 척도별로 평가하여 </a:t>
            </a:r>
            <a:b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</a:b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radio 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타입으로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입력하게 함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 </a:t>
            </a:r>
            <a:endParaRPr lang="ko-KR" altLang="en-US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34" y="2482148"/>
            <a:ext cx="7943850" cy="40290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4893" y="843493"/>
            <a:ext cx="5067300" cy="3552825"/>
          </a:xfrm>
          <a:prstGeom prst="rect">
            <a:avLst/>
          </a:prstGeom>
        </p:spPr>
      </p:pic>
      <p:cxnSp>
        <p:nvCxnSpPr>
          <p:cNvPr id="9" name="직선 화살표 연결선 8"/>
          <p:cNvCxnSpPr/>
          <p:nvPr/>
        </p:nvCxnSpPr>
        <p:spPr>
          <a:xfrm flipV="1">
            <a:off x="4434214" y="2761484"/>
            <a:ext cx="1280065" cy="794549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>
            <a:off x="8755693" y="4597052"/>
            <a:ext cx="989556" cy="1077238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52DD828-06D4-4DBD-B375-23F6C1B2AEE6}"/>
              </a:ext>
            </a:extLst>
          </p:cNvPr>
          <p:cNvSpPr/>
          <p:nvPr/>
        </p:nvSpPr>
        <p:spPr>
          <a:xfrm>
            <a:off x="2599672" y="5332647"/>
            <a:ext cx="2969855" cy="198236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6735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27950"/>
            <a:ext cx="3539836" cy="675937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매칭 정보 수정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7565"/>
          <a:stretch/>
        </p:blipFill>
        <p:spPr>
          <a:xfrm>
            <a:off x="89805" y="637309"/>
            <a:ext cx="3733800" cy="46047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F02BBD-D0A7-4F60-979B-D07CC81104D3}"/>
              </a:ext>
            </a:extLst>
          </p:cNvPr>
          <p:cNvSpPr txBox="1"/>
          <p:nvPr/>
        </p:nvSpPr>
        <p:spPr>
          <a:xfrm>
            <a:off x="89805" y="5242038"/>
            <a:ext cx="384549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Model.attribute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와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JSTL &lt;</a:t>
            </a:r>
            <a:r>
              <a:rPr lang="en-US" altLang="ko-KR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c:if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문으로 기존 </a:t>
            </a:r>
            <a:r>
              <a:rPr lang="en-US" altLang="ko-KR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vo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에 어떤 항목이 들어가 있었는지 브라우저에서 확인할 수 있게 보여준 후 수정할 수 있게 한다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4CC16E5-9728-463B-8C90-6CFB6828CB7C}"/>
              </a:ext>
            </a:extLst>
          </p:cNvPr>
          <p:cNvGrpSpPr/>
          <p:nvPr/>
        </p:nvGrpSpPr>
        <p:grpSpPr>
          <a:xfrm>
            <a:off x="4534448" y="3515578"/>
            <a:ext cx="7215164" cy="3261784"/>
            <a:chOff x="1793752" y="3515776"/>
            <a:chExt cx="7215164" cy="3261784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419E7A1-BCBC-445B-A417-6079245E93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7753" t="36349"/>
            <a:stretch/>
          </p:blipFill>
          <p:spPr>
            <a:xfrm>
              <a:off x="1793752" y="3515776"/>
              <a:ext cx="7215164" cy="3261784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C673DEC-7E17-43EE-AD64-D066D19FB397}"/>
                </a:ext>
              </a:extLst>
            </p:cNvPr>
            <p:cNvSpPr txBox="1"/>
            <p:nvPr/>
          </p:nvSpPr>
          <p:spPr>
            <a:xfrm>
              <a:off x="5929744" y="3515776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MATCHUPDATE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C37CCB7-F457-4CC1-B3A3-373905558DB8}"/>
              </a:ext>
            </a:extLst>
          </p:cNvPr>
          <p:cNvSpPr/>
          <p:nvPr/>
        </p:nvSpPr>
        <p:spPr>
          <a:xfrm>
            <a:off x="4969163" y="4331856"/>
            <a:ext cx="5264727" cy="219145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43375FE-BA1C-4082-A0BD-234B1DB7E532}"/>
              </a:ext>
            </a:extLst>
          </p:cNvPr>
          <p:cNvGrpSpPr/>
          <p:nvPr/>
        </p:nvGrpSpPr>
        <p:grpSpPr>
          <a:xfrm>
            <a:off x="4011848" y="75796"/>
            <a:ext cx="7543800" cy="3380449"/>
            <a:chOff x="199571" y="3212438"/>
            <a:chExt cx="7543800" cy="3380449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FCA7345-7DCB-4A4C-B114-16E8505FE1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8734"/>
            <a:stretch/>
          </p:blipFill>
          <p:spPr>
            <a:xfrm>
              <a:off x="199571" y="3212438"/>
              <a:ext cx="7543800" cy="3380449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5958650-71FD-43A7-90DE-EF71FC4310F4}"/>
                </a:ext>
              </a:extLst>
            </p:cNvPr>
            <p:cNvSpPr txBox="1"/>
            <p:nvPr/>
          </p:nvSpPr>
          <p:spPr>
            <a:xfrm>
              <a:off x="4841917" y="3212439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MATCHCONTROLLER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8E7FAD0-2D51-435C-B93D-3415A458C962}"/>
              </a:ext>
            </a:extLst>
          </p:cNvPr>
          <p:cNvSpPr/>
          <p:nvPr/>
        </p:nvSpPr>
        <p:spPr>
          <a:xfrm>
            <a:off x="8433375" y="623126"/>
            <a:ext cx="1080656" cy="297919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9625" y="3161481"/>
            <a:ext cx="3200400" cy="409575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3B57DFBF-EAFC-4367-925D-65BBAB239A13}"/>
              </a:ext>
            </a:extLst>
          </p:cNvPr>
          <p:cNvSpPr/>
          <p:nvPr/>
        </p:nvSpPr>
        <p:spPr>
          <a:xfrm>
            <a:off x="4534448" y="1421052"/>
            <a:ext cx="2817697" cy="413597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68325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" b="67602"/>
          <a:stretch/>
        </p:blipFill>
        <p:spPr>
          <a:xfrm>
            <a:off x="100208" y="675621"/>
            <a:ext cx="6296025" cy="73754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t="56232" r="1444"/>
          <a:stretch/>
        </p:blipFill>
        <p:spPr>
          <a:xfrm>
            <a:off x="100208" y="1388420"/>
            <a:ext cx="6296025" cy="8546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77886" y="685769"/>
            <a:ext cx="28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MATCHDAO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4407188" y="4945771"/>
            <a:ext cx="6962775" cy="1743730"/>
            <a:chOff x="5229225" y="4438650"/>
            <a:chExt cx="6962775" cy="174373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4"/>
            <a:srcRect b="27926"/>
            <a:stretch/>
          </p:blipFill>
          <p:spPr>
            <a:xfrm>
              <a:off x="5229225" y="4438650"/>
              <a:ext cx="6962775" cy="174373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9373653" y="4909827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MATCHMAPPER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cxnSp>
        <p:nvCxnSpPr>
          <p:cNvPr id="11" name="직선 화살표 연결선 10"/>
          <p:cNvCxnSpPr>
            <a:cxnSpLocks/>
          </p:cNvCxnSpPr>
          <p:nvPr/>
        </p:nvCxnSpPr>
        <p:spPr>
          <a:xfrm>
            <a:off x="5711299" y="3533045"/>
            <a:ext cx="684934" cy="1414322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E224B5E-088E-4EA8-94F1-50BCAA8A3A40}"/>
              </a:ext>
            </a:extLst>
          </p:cNvPr>
          <p:cNvGrpSpPr/>
          <p:nvPr/>
        </p:nvGrpSpPr>
        <p:grpSpPr>
          <a:xfrm>
            <a:off x="100208" y="2311645"/>
            <a:ext cx="7153275" cy="1679345"/>
            <a:chOff x="6045599" y="1550943"/>
            <a:chExt cx="7153275" cy="1679345"/>
          </a:xfrm>
        </p:grpSpPr>
        <p:pic>
          <p:nvPicPr>
            <p:cNvPr id="15" name="내용 개체 틀 4">
              <a:extLst>
                <a:ext uri="{FF2B5EF4-FFF2-40B4-BE49-F238E27FC236}">
                  <a16:creationId xmlns:a16="http://schemas.microsoft.com/office/drawing/2014/main" id="{929252EA-F43A-46C8-B4CF-B50314EF9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45599" y="1611038"/>
              <a:ext cx="7153275" cy="161925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87D1DA8-9443-4A00-8ACF-6DA5F6DA8133}"/>
                </a:ext>
              </a:extLst>
            </p:cNvPr>
            <p:cNvSpPr txBox="1"/>
            <p:nvPr/>
          </p:nvSpPr>
          <p:spPr>
            <a:xfrm>
              <a:off x="8068460" y="1550943"/>
              <a:ext cx="2818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solidFill>
                    <a:schemeClr val="bg1"/>
                  </a:solidFill>
                  <a:latin typeface="+mj-lt"/>
                </a:rPr>
                <a:t>MATCHCONTROLLER</a:t>
              </a:r>
              <a:endParaRPr lang="ko-KR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8218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560328" y="166616"/>
            <a:ext cx="0" cy="661296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741292" y="162285"/>
            <a:ext cx="11038115" cy="66562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792894" y="311649"/>
            <a:ext cx="29349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MILESTONE</a:t>
            </a:r>
            <a:endParaRPr lang="en-US" altLang="ko-KR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CAB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60328" y="1295433"/>
            <a:ext cx="11190291" cy="5033717"/>
            <a:chOff x="-396968" y="3016375"/>
            <a:chExt cx="11190291" cy="5391808"/>
          </a:xfrm>
        </p:grpSpPr>
        <p:sp>
          <p:nvSpPr>
            <p:cNvPr id="9" name="직사각형 8"/>
            <p:cNvSpPr/>
            <p:nvPr/>
          </p:nvSpPr>
          <p:spPr>
            <a:xfrm>
              <a:off x="1600279" y="3016375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512670" y="3233211"/>
              <a:ext cx="1755610" cy="11538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나눔스퀘어 Light" panose="020B0600000101010101" pitchFamily="50" charset="-127"/>
                </a:rPr>
                <a:t>0303-04</a:t>
              </a:r>
            </a:p>
            <a:p>
              <a:pPr algn="ctr"/>
              <a:r>
                <a:rPr lang="ko-KR" altLang="en-US" sz="32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주제 선정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-294190" y="3016375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-157973" y="3345118"/>
              <a:ext cx="1330814" cy="11538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0302</a:t>
              </a:r>
              <a:r>
                <a:rPr lang="en-US" altLang="ko-KR" sz="32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</a:t>
              </a:r>
            </a:p>
            <a:p>
              <a:pPr algn="ctr"/>
              <a:r>
                <a:rPr lang="ko-KR" altLang="en-US" sz="32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조 구성</a:t>
              </a:r>
              <a:endParaRPr lang="en-US" altLang="ko-KR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3508638" y="3016375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573390" y="3099508"/>
              <a:ext cx="1470560" cy="1549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0305</a:t>
              </a:r>
            </a:p>
            <a:p>
              <a:pPr algn="ctr"/>
              <a:r>
                <a:rPr lang="ko-KR" altLang="en-US" sz="2800" spc="-9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주제 </a:t>
              </a:r>
              <a:endParaRPr lang="en-US" altLang="ko-KR" sz="2800" spc="-9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endParaRPr>
            </a:p>
            <a:p>
              <a:pPr algn="ctr"/>
              <a:r>
                <a:rPr lang="ko-KR" altLang="en-US" sz="2800" spc="-9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구체화</a:t>
              </a: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1563437" y="4859835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547936" y="4857278"/>
              <a:ext cx="1618750" cy="1549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0318</a:t>
              </a:r>
            </a:p>
            <a:p>
              <a:pPr algn="ctr"/>
              <a:r>
                <a:rPr lang="ko-KR" altLang="en-US" sz="28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각 </a:t>
              </a:r>
              <a:r>
                <a:rPr lang="ko-KR" altLang="en-US" sz="2800" spc="-15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페이지설계</a:t>
              </a:r>
              <a:endParaRPr lang="ko-KR" altLang="en-US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521143" y="4857278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542352" y="5028322"/>
              <a:ext cx="1555645" cy="1153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0323</a:t>
              </a:r>
            </a:p>
            <a:p>
              <a:pPr algn="ctr"/>
              <a:r>
                <a:rPr lang="ko-KR" altLang="en-US" sz="28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메인 구성</a:t>
              </a: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294190" y="4874469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-267816" y="5035634"/>
              <a:ext cx="1550500" cy="1087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0316</a:t>
              </a:r>
            </a:p>
            <a:p>
              <a:pPr algn="ctr"/>
              <a:r>
                <a:rPr lang="en-US" altLang="ko-KR" sz="28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DB </a:t>
              </a:r>
              <a:r>
                <a:rPr lang="ko-KR" altLang="en-US" sz="28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구성</a:t>
              </a:r>
              <a:endPara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5377315" y="4862168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443347" y="5034662"/>
              <a:ext cx="1483106" cy="11538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0325</a:t>
              </a:r>
            </a:p>
            <a:p>
              <a:pPr algn="ctr"/>
              <a:r>
                <a:rPr lang="en-US" altLang="ko-KR" sz="32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DB </a:t>
              </a:r>
              <a:r>
                <a:rPr lang="ko-KR" altLang="en-US" sz="32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제작</a:t>
              </a: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7335021" y="4878322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299519" y="5022018"/>
              <a:ext cx="1601722" cy="11538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0329</a:t>
              </a:r>
            </a:p>
            <a:p>
              <a:pPr algn="ctr"/>
              <a:r>
                <a:rPr lang="ko-KR" altLang="en-US" sz="3200" spc="-15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중간회의</a:t>
              </a:r>
              <a:endParaRPr lang="ko-KR" altLang="en-US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9178154" y="4869830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9325107" y="4896728"/>
              <a:ext cx="1415772" cy="15494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0330</a:t>
              </a:r>
            </a:p>
            <a:p>
              <a:pPr algn="ctr"/>
              <a:r>
                <a:rPr lang="ko-KR" altLang="en-US" sz="28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변동사항</a:t>
              </a:r>
              <a:endPara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  <a:p>
              <a:pPr algn="ctr"/>
              <a:r>
                <a:rPr lang="ko-KR" altLang="en-US" sz="2800" spc="-15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확인결정</a:t>
              </a:r>
              <a:endPara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5389217" y="3016375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283599" y="3268414"/>
              <a:ext cx="1627429" cy="1021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0310</a:t>
              </a:r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</a:t>
              </a:r>
            </a:p>
            <a:p>
              <a:pPr algn="ctr"/>
              <a:r>
                <a:rPr lang="ko-KR" altLang="en-US" sz="2400" spc="-15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파트별</a:t>
              </a:r>
              <a:r>
                <a:rPr lang="ko-KR" altLang="en-US" sz="2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진행</a:t>
              </a: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7283686" y="3016375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335170" y="3275074"/>
              <a:ext cx="1692410" cy="1054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0306-08</a:t>
              </a:r>
            </a:p>
            <a:p>
              <a:pPr algn="ctr"/>
              <a:r>
                <a:rPr lang="ko-KR" altLang="en-US" sz="28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기획 보강</a:t>
              </a:r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9178154" y="3016375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167047" y="3196865"/>
              <a:ext cx="1614356" cy="14175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0315</a:t>
              </a:r>
            </a:p>
            <a:p>
              <a:pPr algn="ctr"/>
              <a:r>
                <a:rPr lang="ko-KR" altLang="en-US" sz="2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요구사항 </a:t>
              </a:r>
              <a:br>
                <a:rPr lang="en-US" altLang="ko-KR" sz="2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</a:br>
              <a:r>
                <a:rPr lang="ko-KR" altLang="en-US" sz="2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정의서 작성</a:t>
              </a: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-283254" y="6804934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-396968" y="6942398"/>
              <a:ext cx="1792467" cy="11538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0401-12 </a:t>
              </a:r>
            </a:p>
            <a:p>
              <a:pPr algn="ctr"/>
              <a:r>
                <a:rPr lang="ko-KR" altLang="en-US" sz="32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구현</a:t>
              </a:r>
              <a:endParaRPr lang="en-US" altLang="ko-KR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1563437" y="6791386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583653" y="6991168"/>
              <a:ext cx="1583033" cy="1087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0413</a:t>
              </a:r>
            </a:p>
            <a:p>
              <a:pPr algn="ctr"/>
              <a:r>
                <a:rPr lang="ko-KR" altLang="en-US" sz="2800" spc="-15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코드리뷰</a:t>
              </a:r>
              <a:endPara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3536278" y="6745536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688974" y="6835473"/>
              <a:ext cx="1262399" cy="1549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0414</a:t>
              </a:r>
            </a:p>
            <a:p>
              <a:pPr algn="ctr"/>
              <a:r>
                <a:rPr lang="ko-KR" altLang="en-US" sz="28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코드 </a:t>
              </a:r>
              <a:endPara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  <a:p>
              <a:pPr algn="ctr"/>
              <a:r>
                <a:rPr lang="ko-KR" altLang="en-US" sz="28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결합</a:t>
              </a:r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5413668" y="6752825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690792" y="6805076"/>
              <a:ext cx="1127233" cy="15494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0415</a:t>
              </a:r>
            </a:p>
            <a:p>
              <a:pPr algn="ctr"/>
              <a:r>
                <a:rPr lang="en-US" altLang="ko-KR" sz="28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PPT </a:t>
              </a:r>
              <a:br>
                <a:rPr lang="en-US" altLang="ko-KR" sz="28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</a:br>
              <a:r>
                <a:rPr lang="ko-KR" altLang="en-US" sz="28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제작</a:t>
              </a:r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7329094" y="6736662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7573029" y="6920782"/>
              <a:ext cx="1127233" cy="11538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0416</a:t>
              </a:r>
            </a:p>
            <a:p>
              <a:pPr algn="ctr"/>
              <a:r>
                <a:rPr lang="ko-KR" altLang="en-US" sz="32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발표</a:t>
              </a:r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9190074" y="6736663"/>
              <a:ext cx="1603249" cy="1603249"/>
            </a:xfrm>
            <a:prstGeom prst="rect">
              <a:avLst/>
            </a:prstGeom>
            <a:noFill/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9428082" y="6836502"/>
              <a:ext cx="1127232" cy="15494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0419</a:t>
              </a:r>
            </a:p>
            <a:p>
              <a:pPr algn="ctr"/>
              <a:r>
                <a:rPr lang="ko-KR" altLang="en-US" sz="32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배포</a:t>
              </a:r>
              <a:endParaRPr lang="en-US" altLang="ko-KR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  <a:p>
              <a:pPr algn="ctr"/>
              <a:r>
                <a:rPr lang="en-US" altLang="ko-KR" sz="2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(</a:t>
              </a:r>
              <a:r>
                <a:rPr lang="ko-KR" altLang="en-US" sz="2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예정</a:t>
              </a:r>
              <a:r>
                <a:rPr lang="en-US" altLang="ko-KR" sz="2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)</a:t>
              </a:r>
              <a:endParaRPr lang="ko-KR" altLang="en-US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36250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소감문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CRUD </a:t>
            </a:r>
            <a:r>
              <a:rPr lang="ko-KR" altLang="en-US" dirty="0"/>
              <a:t>기능을 </a:t>
            </a:r>
            <a:r>
              <a:rPr lang="en-US" altLang="ko-KR" dirty="0"/>
              <a:t>MVC2</a:t>
            </a:r>
            <a:r>
              <a:rPr lang="ko-KR" altLang="en-US" dirty="0"/>
              <a:t>에서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 err="1"/>
              <a:t>myBatis</a:t>
            </a:r>
            <a:r>
              <a:rPr lang="ko-KR" altLang="en-US" dirty="0"/>
              <a:t>를 이용해 구현하는 과정을 경험했다</a:t>
            </a:r>
            <a:r>
              <a:rPr lang="en-US" altLang="ko-KR" dirty="0"/>
              <a:t>.</a:t>
            </a:r>
            <a:r>
              <a:rPr lang="ko-KR" altLang="en-US" dirty="0"/>
              <a:t> 프레임워크의 편리성을 체감하면서도 한편 또 그 프레임워크를 활용하기 </a:t>
            </a:r>
            <a:r>
              <a:rPr lang="ko-KR" altLang="en-US" dirty="0" err="1"/>
              <a:t>위헤</a:t>
            </a:r>
            <a:r>
              <a:rPr lang="ko-KR" altLang="en-US" dirty="0"/>
              <a:t> 여러 부분에서 섬세하게 주의해야 할 필요함을 체감함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목적에 따라 </a:t>
            </a:r>
            <a:r>
              <a:rPr lang="en-US" altLang="ko-KR" dirty="0"/>
              <a:t>EL</a:t>
            </a:r>
            <a:r>
              <a:rPr lang="ko-KR" altLang="en-US" dirty="0"/>
              <a:t>과 </a:t>
            </a:r>
            <a:r>
              <a:rPr lang="en-US" altLang="ko-KR" dirty="0"/>
              <a:t>JSTL</a:t>
            </a:r>
            <a:r>
              <a:rPr lang="ko-KR" altLang="en-US" dirty="0"/>
              <a:t>을 구분하여 사용할 수 있게 되었다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아쉬운 점은 </a:t>
            </a:r>
            <a:r>
              <a:rPr lang="en-US" altLang="ko-KR" dirty="0"/>
              <a:t>ajax</a:t>
            </a:r>
            <a:r>
              <a:rPr lang="ko-KR" altLang="en-US" dirty="0"/>
              <a:t> 구현을 두 곳 정도에 더 넣고 싶었으나 스케쥴 상 포기해야 했다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76144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784953" y="0"/>
            <a:ext cx="9407047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808132" y="2934749"/>
            <a:ext cx="20313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THANK</a:t>
            </a:r>
          </a:p>
          <a:p>
            <a:pPr algn="ctr"/>
            <a:r>
              <a:rPr lang="en-US" altLang="ko-KR" sz="4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YOU</a:t>
            </a:r>
            <a:endParaRPr lang="ko-KR" altLang="en-US" sz="4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CABC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9644288" y="2590227"/>
            <a:ext cx="449944" cy="0"/>
          </a:xfrm>
          <a:prstGeom prst="line">
            <a:avLst/>
          </a:prstGeom>
          <a:ln w="76200">
            <a:solidFill>
              <a:srgbClr val="FFCA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753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그룹 51"/>
          <p:cNvGrpSpPr/>
          <p:nvPr/>
        </p:nvGrpSpPr>
        <p:grpSpPr>
          <a:xfrm>
            <a:off x="386428" y="67881"/>
            <a:ext cx="4094084" cy="665627"/>
            <a:chOff x="624853" y="181868"/>
            <a:chExt cx="11517314" cy="665627"/>
          </a:xfrm>
        </p:grpSpPr>
        <p:cxnSp>
          <p:nvCxnSpPr>
            <p:cNvPr id="8" name="직선 연결선 7"/>
            <p:cNvCxnSpPr/>
            <p:nvPr/>
          </p:nvCxnSpPr>
          <p:spPr>
            <a:xfrm rot="16200000">
              <a:off x="399881" y="480116"/>
              <a:ext cx="449944" cy="0"/>
            </a:xfrm>
            <a:prstGeom prst="line">
              <a:avLst/>
            </a:prstGeom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/>
            <p:cNvSpPr/>
            <p:nvPr/>
          </p:nvSpPr>
          <p:spPr>
            <a:xfrm>
              <a:off x="1104052" y="181868"/>
              <a:ext cx="11038115" cy="66562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173000" y="257306"/>
              <a:ext cx="5070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사용 기술</a:t>
              </a:r>
              <a:endPara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158" y="415279"/>
            <a:ext cx="2646011" cy="1656403"/>
          </a:xfrm>
          <a:prstGeom prst="rect">
            <a:avLst/>
          </a:prstGeom>
        </p:spPr>
      </p:pic>
      <p:pic>
        <p:nvPicPr>
          <p:cNvPr id="38" name="그림 37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477" t="38503" r="6660" b="33209"/>
          <a:stretch/>
        </p:blipFill>
        <p:spPr>
          <a:xfrm>
            <a:off x="-33586" y="6024228"/>
            <a:ext cx="2694981" cy="898358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9819" y="1835604"/>
            <a:ext cx="3076074" cy="580391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335" t="22155" r="17658" b="28310"/>
          <a:stretch/>
        </p:blipFill>
        <p:spPr>
          <a:xfrm>
            <a:off x="-33586" y="5079483"/>
            <a:ext cx="3144252" cy="1052815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8942" y="5803558"/>
            <a:ext cx="3266897" cy="857425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90041" y="5423718"/>
            <a:ext cx="2292636" cy="1527827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7748" y="2921830"/>
            <a:ext cx="2572640" cy="1608415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24134" y="3688532"/>
            <a:ext cx="3160240" cy="805925"/>
          </a:xfrm>
          <a:prstGeom prst="rect">
            <a:avLst/>
          </a:prstGeom>
        </p:spPr>
      </p:pic>
      <p:pic>
        <p:nvPicPr>
          <p:cNvPr id="46" name="그림 4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273"/>
          <a:stretch/>
        </p:blipFill>
        <p:spPr>
          <a:xfrm>
            <a:off x="-16537" y="3976518"/>
            <a:ext cx="3087397" cy="1151223"/>
          </a:xfrm>
          <a:prstGeom prst="rect">
            <a:avLst/>
          </a:prstGeom>
        </p:spPr>
      </p:pic>
      <p:pic>
        <p:nvPicPr>
          <p:cNvPr id="47" name="그림 4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02299" y="4152701"/>
            <a:ext cx="3343224" cy="1671612"/>
          </a:xfrm>
          <a:prstGeom prst="rect">
            <a:avLst/>
          </a:prstGeom>
        </p:spPr>
      </p:pic>
      <p:pic>
        <p:nvPicPr>
          <p:cNvPr id="48" name="그림 4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9697" y="4552130"/>
            <a:ext cx="3256670" cy="1316827"/>
          </a:xfrm>
          <a:prstGeom prst="rect">
            <a:avLst/>
          </a:prstGeom>
        </p:spPr>
      </p:pic>
      <p:pic>
        <p:nvPicPr>
          <p:cNvPr id="49" name="그림 4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63612" y="2021760"/>
            <a:ext cx="3498517" cy="1576585"/>
          </a:xfrm>
          <a:prstGeom prst="rect">
            <a:avLst/>
          </a:prstGeom>
        </p:spPr>
      </p:pic>
      <p:pic>
        <p:nvPicPr>
          <p:cNvPr id="50" name="그림 49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602" y="2033769"/>
            <a:ext cx="3161043" cy="742845"/>
          </a:xfrm>
          <a:prstGeom prst="rect">
            <a:avLst/>
          </a:prstGeom>
        </p:spPr>
      </p:pic>
      <p:pic>
        <p:nvPicPr>
          <p:cNvPr id="51" name="그림 50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5882" y="170626"/>
            <a:ext cx="2429689" cy="1745134"/>
          </a:xfrm>
          <a:prstGeom prst="rect">
            <a:avLst/>
          </a:prstGeom>
        </p:spPr>
      </p:pic>
      <p:pic>
        <p:nvPicPr>
          <p:cNvPr id="53" name="그림 52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5841"/>
          <a:stretch/>
        </p:blipFill>
        <p:spPr>
          <a:xfrm>
            <a:off x="3363645" y="2787913"/>
            <a:ext cx="4095750" cy="686100"/>
          </a:xfrm>
          <a:prstGeom prst="rect">
            <a:avLst/>
          </a:prstGeom>
        </p:spPr>
      </p:pic>
      <p:pic>
        <p:nvPicPr>
          <p:cNvPr id="55" name="그림 54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22253" y="174423"/>
            <a:ext cx="2039876" cy="1691528"/>
          </a:xfrm>
          <a:prstGeom prst="rect">
            <a:avLst/>
          </a:prstGeom>
        </p:spPr>
      </p:pic>
      <p:pic>
        <p:nvPicPr>
          <p:cNvPr id="58" name="그림 57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9697" y="129779"/>
            <a:ext cx="1436594" cy="1436594"/>
          </a:xfrm>
          <a:prstGeom prst="rect">
            <a:avLst/>
          </a:prstGeom>
        </p:spPr>
      </p:pic>
      <p:pic>
        <p:nvPicPr>
          <p:cNvPr id="59" name="그림 58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7544" y="2690718"/>
            <a:ext cx="3086675" cy="1476236"/>
          </a:xfrm>
          <a:prstGeom prst="rect">
            <a:avLst/>
          </a:prstGeom>
        </p:spPr>
      </p:pic>
      <p:pic>
        <p:nvPicPr>
          <p:cNvPr id="56" name="그림 55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1395" y="6135931"/>
            <a:ext cx="3405619" cy="819477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1818" y="4806368"/>
            <a:ext cx="2043837" cy="132593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6C857F7-308A-45E4-87E7-8F21D22CEB23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745" y="241375"/>
            <a:ext cx="1719490" cy="171949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76125" y="3845931"/>
            <a:ext cx="2161731" cy="79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50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5557" y="315222"/>
            <a:ext cx="11498985" cy="6175375"/>
          </a:xfrm>
        </p:spPr>
      </p:pic>
      <p:grpSp>
        <p:nvGrpSpPr>
          <p:cNvPr id="5" name="그룹 4"/>
          <p:cNvGrpSpPr/>
          <p:nvPr/>
        </p:nvGrpSpPr>
        <p:grpSpPr>
          <a:xfrm>
            <a:off x="365557" y="143772"/>
            <a:ext cx="4116223" cy="665627"/>
            <a:chOff x="624853" y="181868"/>
            <a:chExt cx="11579595" cy="665627"/>
          </a:xfrm>
        </p:grpSpPr>
        <p:cxnSp>
          <p:nvCxnSpPr>
            <p:cNvPr id="6" name="직선 연결선 5"/>
            <p:cNvCxnSpPr/>
            <p:nvPr/>
          </p:nvCxnSpPr>
          <p:spPr>
            <a:xfrm rot="16200000">
              <a:off x="399881" y="480116"/>
              <a:ext cx="449944" cy="0"/>
            </a:xfrm>
            <a:prstGeom prst="line">
              <a:avLst/>
            </a:prstGeom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/>
            <p:cNvSpPr/>
            <p:nvPr/>
          </p:nvSpPr>
          <p:spPr>
            <a:xfrm>
              <a:off x="1166333" y="181868"/>
              <a:ext cx="11038115" cy="66562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66333" y="181868"/>
              <a:ext cx="50702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흐름도</a:t>
              </a:r>
              <a:endPara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2073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34023" y="181872"/>
            <a:ext cx="593292" cy="2575842"/>
            <a:chOff x="1315205" y="181868"/>
            <a:chExt cx="9410984" cy="665627"/>
          </a:xfrm>
        </p:grpSpPr>
        <p:cxnSp>
          <p:nvCxnSpPr>
            <p:cNvPr id="5" name="직선 연결선 4"/>
            <p:cNvCxnSpPr/>
            <p:nvPr/>
          </p:nvCxnSpPr>
          <p:spPr>
            <a:xfrm rot="16200000">
              <a:off x="1090233" y="456103"/>
              <a:ext cx="449944" cy="0"/>
            </a:xfrm>
            <a:prstGeom prst="line">
              <a:avLst/>
            </a:prstGeom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/>
            <p:cNvSpPr/>
            <p:nvPr/>
          </p:nvSpPr>
          <p:spPr>
            <a:xfrm>
              <a:off x="3088571" y="181868"/>
              <a:ext cx="7637618" cy="66562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088571" y="189901"/>
              <a:ext cx="5864240" cy="5324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전체 </a:t>
              </a:r>
              <a:r>
                <a:rPr lang="en-US" altLang="ko-KR" sz="28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UML</a:t>
              </a: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312" y="0"/>
            <a:ext cx="112528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611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시퀀스다이어그램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43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3384712" y="3347367"/>
            <a:ext cx="5422577" cy="523220"/>
            <a:chOff x="3384709" y="3068113"/>
            <a:chExt cx="5422577" cy="523220"/>
          </a:xfrm>
        </p:grpSpPr>
        <p:sp>
          <p:nvSpPr>
            <p:cNvPr id="5" name="직사각형 4"/>
            <p:cNvSpPr/>
            <p:nvPr/>
          </p:nvSpPr>
          <p:spPr>
            <a:xfrm>
              <a:off x="3384709" y="3068113"/>
              <a:ext cx="5422577" cy="30777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95241" y="3068113"/>
              <a:ext cx="320151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회원 가입</a:t>
              </a:r>
              <a:r>
                <a:rPr lang="en-US" altLang="ko-KR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로그인</a:t>
              </a:r>
              <a:r>
                <a:rPr lang="en-US" altLang="ko-KR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CABC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수정 및 매칭 정보 입력</a:t>
              </a:r>
            </a:p>
            <a:p>
              <a:pPr algn="ctr"/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7" name="직선 연결선 6"/>
          <p:cNvCxnSpPr/>
          <p:nvPr/>
        </p:nvCxnSpPr>
        <p:spPr>
          <a:xfrm>
            <a:off x="5871031" y="2555156"/>
            <a:ext cx="449944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60F5F357-B2F6-4D83-9CD6-4E6DC01FAEAF}"/>
              </a:ext>
            </a:extLst>
          </p:cNvPr>
          <p:cNvSpPr/>
          <p:nvPr/>
        </p:nvSpPr>
        <p:spPr>
          <a:xfrm>
            <a:off x="3384712" y="3298851"/>
            <a:ext cx="814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AB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엄선민</a:t>
            </a:r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CAB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5579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560" y="101601"/>
            <a:ext cx="10060297" cy="67564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16C0290-2E9F-45C7-88C5-CD47786D0005}"/>
              </a:ext>
            </a:extLst>
          </p:cNvPr>
          <p:cNvSpPr/>
          <p:nvPr/>
        </p:nvSpPr>
        <p:spPr>
          <a:xfrm>
            <a:off x="8395855" y="1244601"/>
            <a:ext cx="2043875" cy="4470400"/>
          </a:xfrm>
          <a:prstGeom prst="rect">
            <a:avLst/>
          </a:prstGeom>
          <a:noFill/>
          <a:ln w="762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35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991</TotalTime>
  <Words>505</Words>
  <Application>Microsoft Office PowerPoint</Application>
  <PresentationFormat>와이드스크린</PresentationFormat>
  <Paragraphs>135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0" baseType="lpstr">
      <vt:lpstr>나눔스퀘어라운드 Regular</vt:lpstr>
      <vt:lpstr>맑은 고딕</vt:lpstr>
      <vt:lpstr>나눔스퀘어</vt:lpstr>
      <vt:lpstr>Arial</vt:lpstr>
      <vt:lpstr>나눔스퀘어 ExtraBold</vt:lpstr>
      <vt:lpstr>나눔바른고딕 UltraLight</vt:lpstr>
      <vt:lpstr>나눔스퀘어_ac ExtraBold</vt:lpstr>
      <vt:lpstr>나눔스퀘어 Light</vt:lpstr>
      <vt:lpstr>Office 테마</vt:lpstr>
      <vt:lpstr> Spring, MyBatis 등 MVC2 활용한  회원 가입, 정보 입력, 수정, 로그인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시퀀스다이어그램</vt:lpstr>
      <vt:lpstr>PowerPoint 프레젠테이션</vt:lpstr>
      <vt:lpstr>PowerPoint 프레젠테이션</vt:lpstr>
      <vt:lpstr>MEMBER2 테이블</vt:lpstr>
      <vt:lpstr>MATCHS 테이블</vt:lpstr>
      <vt:lpstr>PowerPoint 프레젠테이션</vt:lpstr>
      <vt:lpstr>UML 클래스 다이어그램</vt:lpstr>
      <vt:lpstr>PowerPoint 프레젠테이션</vt:lpstr>
      <vt:lpstr>로그인 화면</vt:lpstr>
      <vt:lpstr>로그인:  컨트롤러 / DAO / MemberMapper</vt:lpstr>
      <vt:lpstr>로그인 성공 |  로그인 실패</vt:lpstr>
      <vt:lpstr>로그아웃</vt:lpstr>
      <vt:lpstr>회원가입</vt:lpstr>
      <vt:lpstr>PowerPoint 프레젠테이션</vt:lpstr>
      <vt:lpstr>회원탈퇴</vt:lpstr>
      <vt:lpstr>회원 정보(memberinfo)</vt:lpstr>
      <vt:lpstr>회원정보수정</vt:lpstr>
      <vt:lpstr>PowerPoint 프레젠테이션</vt:lpstr>
      <vt:lpstr>PowerPoint 프레젠테이션</vt:lpstr>
      <vt:lpstr>Match_info</vt:lpstr>
      <vt:lpstr>매칭 정보 입력</vt:lpstr>
      <vt:lpstr>매칭 정보 수정</vt:lpstr>
      <vt:lpstr>PowerPoint 프레젠테이션</vt:lpstr>
      <vt:lpstr>소감문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2차프로젝트 스프링, 마이바티스, MVC2 등을 활용한 회원 가입 및 로그인 처리 과정</dc:title>
  <dc:creator>tjoeun709-12</dc:creator>
  <cp:lastModifiedBy>ESM</cp:lastModifiedBy>
  <cp:revision>181</cp:revision>
  <dcterms:created xsi:type="dcterms:W3CDTF">2021-04-14T00:50:50Z</dcterms:created>
  <dcterms:modified xsi:type="dcterms:W3CDTF">2021-04-15T22:10:34Z</dcterms:modified>
</cp:coreProperties>
</file>

<file path=docProps/thumbnail.jpeg>
</file>